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Poppins Light" charset="1" panose="00000400000000000000"/>
      <p:regular r:id="rId20"/>
    </p:embeddedFont>
    <p:embeddedFont>
      <p:font typeface="Roboto" charset="1" panose="02000000000000000000"/>
      <p:regular r:id="rId21"/>
    </p:embeddedFont>
    <p:embeddedFont>
      <p:font typeface="Roboto Bold" charset="1" panose="02000000000000000000"/>
      <p:regular r:id="rId23"/>
    </p:embeddedFont>
    <p:embeddedFont>
      <p:font typeface="Roboto Bold Italics" charset="1" panose="0200000000000000000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notesMasters/notesMaster1.xml" Type="http://schemas.openxmlformats.org/officeDocument/2006/relationships/notesMaster"/><Relationship Id="rId18" Target="theme/theme2.xml" Type="http://schemas.openxmlformats.org/officeDocument/2006/relationships/theme"/><Relationship Id="rId19" Target="notesSlides/notesSlide1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notesSlides/notesSlide2.xml" Type="http://schemas.openxmlformats.org/officeDocument/2006/relationships/notes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notesSlides/notesSlide3.xml" Type="http://schemas.openxmlformats.org/officeDocument/2006/relationships/notesSlide"/><Relationship Id="rId26" Target="notesSlides/notesSlide4.xml" Type="http://schemas.openxmlformats.org/officeDocument/2006/relationships/notesSlide"/><Relationship Id="rId27" Target="notesSlides/notesSlide5.xml" Type="http://schemas.openxmlformats.org/officeDocument/2006/relationships/notesSlide"/><Relationship Id="rId28" Target="notesSlides/notesSlide6.xml" Type="http://schemas.openxmlformats.org/officeDocument/2006/relationships/notesSlide"/><Relationship Id="rId29" Target="notesSlides/notesSlide7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8.xml" Type="http://schemas.openxmlformats.org/officeDocument/2006/relationships/notesSlide"/><Relationship Id="rId31" Target="notesSlides/notesSlide9.xml" Type="http://schemas.openxmlformats.org/officeDocument/2006/relationships/notesSlide"/><Relationship Id="rId32" Target="notesSlides/notesSlide10.xml" Type="http://schemas.openxmlformats.org/officeDocument/2006/relationships/notesSlide"/><Relationship Id="rId33" Target="notesSlides/notesSlide1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11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9.png" Type="http://schemas.openxmlformats.org/officeDocument/2006/relationships/image"/><Relationship Id="rId2" Target="../notesSlides/notesSlide11.xml" Type="http://schemas.openxmlformats.org/officeDocument/2006/relationships/notesSlide"/><Relationship Id="rId3" Target="../media/image12.pn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Relationship Id="rId7" Target="../media/image16.png" Type="http://schemas.openxmlformats.org/officeDocument/2006/relationships/image"/><Relationship Id="rId8" Target="../media/image17.png" Type="http://schemas.openxmlformats.org/officeDocument/2006/relationships/image"/><Relationship Id="rId9" Target="../media/image1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3.png" Type="http://schemas.openxmlformats.org/officeDocument/2006/relationships/image"/><Relationship Id="rId6" Target="../media/image4.png" Type="http://schemas.openxmlformats.org/officeDocument/2006/relationships/image"/><Relationship Id="rId7" Target="../media/image5.png" Type="http://schemas.openxmlformats.org/officeDocument/2006/relationships/image"/><Relationship Id="rId8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https://gamma.app/?utm_source=made-with-gamma" TargetMode="External" Type="http://schemas.openxmlformats.org/officeDocument/2006/relationships/hyperlink"/><Relationship Id="rId5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1627882"/>
            <a:ext cx="9445526" cy="2657921"/>
            <a:chOff x="0" y="0"/>
            <a:chExt cx="12594035" cy="354389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94035" cy="3543895"/>
            </a:xfrm>
            <a:custGeom>
              <a:avLst/>
              <a:gdLst/>
              <a:ahLst/>
              <a:cxnLst/>
              <a:rect r="r" b="b" t="t" l="l"/>
              <a:pathLst>
                <a:path h="3543895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3543895"/>
                  </a:lnTo>
                  <a:lnTo>
                    <a:pt x="0" y="354389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12594035" cy="362009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Controle de Semáforos no Simulador de Mobilidade Urbana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238" y="4711005"/>
            <a:ext cx="9445526" cy="1814512"/>
            <a:chOff x="0" y="0"/>
            <a:chExt cx="12594035" cy="24193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94035" cy="2419350"/>
            </a:xfrm>
            <a:custGeom>
              <a:avLst/>
              <a:gdLst/>
              <a:ahLst/>
              <a:cxnLst/>
              <a:rect r="r" b="b" t="t" l="l"/>
              <a:pathLst>
                <a:path h="2419350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95250"/>
              <a:ext cx="12594035" cy="2514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Este trabalho aborda o problema da ineficiência no controle de tráfego urbano, frequentemente causada por semáforos com ciclos fixos que desconsideram o fluxo real de veículos. Esse desafio impacta diretamente o tempo de deslocamento e o consumo energético nas cidades brasileiras.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92238" y="6844456"/>
            <a:ext cx="9445526" cy="1814512"/>
            <a:chOff x="0" y="0"/>
            <a:chExt cx="12594035" cy="241935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2594035" cy="2419350"/>
            </a:xfrm>
            <a:custGeom>
              <a:avLst/>
              <a:gdLst/>
              <a:ahLst/>
              <a:cxnLst/>
              <a:rect r="r" b="b" t="t" l="l"/>
              <a:pathLst>
                <a:path h="2419350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95250"/>
              <a:ext cx="12594035" cy="2514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Desenvolvemos um simulador de mobilidade urbana que aplica diferentes heurísticas de controle semafórico, com foco na otimização do tempo de espera dos veículos e no consumo energético das vias, utilizando dados reais do bairro Morada do Sol em Teresina (PI).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455099" y="606475"/>
            <a:ext cx="7156251" cy="533102"/>
            <a:chOff x="0" y="0"/>
            <a:chExt cx="9541668" cy="7108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541668" cy="710803"/>
            </a:xfrm>
            <a:custGeom>
              <a:avLst/>
              <a:gdLst/>
              <a:ahLst/>
              <a:cxnLst/>
              <a:rect r="r" b="b" t="t" l="l"/>
              <a:pathLst>
                <a:path h="710803" w="9541668">
                  <a:moveTo>
                    <a:pt x="0" y="0"/>
                  </a:moveTo>
                  <a:lnTo>
                    <a:pt x="9541668" y="0"/>
                  </a:lnTo>
                  <a:lnTo>
                    <a:pt x="9541668" y="710803"/>
                  </a:lnTo>
                  <a:lnTo>
                    <a:pt x="0" y="7108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9541668" cy="75842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4187"/>
                </a:lnSpc>
              </a:pPr>
              <a:r>
                <a:rPr lang="en-US" sz="3312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Análise da Heurística de Ciclo Fixo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455099" y="1480691"/>
            <a:ext cx="10235804" cy="563016"/>
            <a:chOff x="0" y="0"/>
            <a:chExt cx="13647738" cy="75068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3647739" cy="750688"/>
            </a:xfrm>
            <a:custGeom>
              <a:avLst/>
              <a:gdLst/>
              <a:ahLst/>
              <a:cxnLst/>
              <a:rect r="r" b="b" t="t" l="l"/>
              <a:pathLst>
                <a:path h="750688" w="13647739">
                  <a:moveTo>
                    <a:pt x="0" y="0"/>
                  </a:moveTo>
                  <a:lnTo>
                    <a:pt x="13647739" y="0"/>
                  </a:lnTo>
                  <a:lnTo>
                    <a:pt x="13647739" y="750688"/>
                  </a:lnTo>
                  <a:lnTo>
                    <a:pt x="0" y="750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38100"/>
              <a:ext cx="13647738" cy="7125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375"/>
                </a:lnSpc>
              </a:pPr>
              <a:r>
                <a:rPr lang="en-US" sz="4375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59,2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506646" y="2256830"/>
            <a:ext cx="2132708" cy="266551"/>
            <a:chOff x="0" y="0"/>
            <a:chExt cx="2843610" cy="35540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843610" cy="355402"/>
            </a:xfrm>
            <a:custGeom>
              <a:avLst/>
              <a:gdLst/>
              <a:ahLst/>
              <a:cxnLst/>
              <a:rect r="r" b="b" t="t" l="l"/>
              <a:pathLst>
                <a:path h="355402" w="2843610">
                  <a:moveTo>
                    <a:pt x="0" y="0"/>
                  </a:moveTo>
                  <a:lnTo>
                    <a:pt x="2843610" y="0"/>
                  </a:lnTo>
                  <a:lnTo>
                    <a:pt x="2843610" y="355402"/>
                  </a:lnTo>
                  <a:lnTo>
                    <a:pt x="0" y="3554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19050"/>
              <a:ext cx="2843610" cy="3744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062"/>
                </a:lnSpc>
              </a:pPr>
              <a:r>
                <a:rPr lang="en-US" sz="1625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Minutos de viagem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455099" y="2625626"/>
            <a:ext cx="10235804" cy="272803"/>
            <a:chOff x="0" y="0"/>
            <a:chExt cx="13647738" cy="36373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3647739" cy="363737"/>
            </a:xfrm>
            <a:custGeom>
              <a:avLst/>
              <a:gdLst/>
              <a:ahLst/>
              <a:cxnLst/>
              <a:rect r="r" b="b" t="t" l="l"/>
              <a:pathLst>
                <a:path h="363737" w="13647739">
                  <a:moveTo>
                    <a:pt x="0" y="0"/>
                  </a:moveTo>
                  <a:lnTo>
                    <a:pt x="13647739" y="0"/>
                  </a:lnTo>
                  <a:lnTo>
                    <a:pt x="13647739" y="363737"/>
                  </a:lnTo>
                  <a:lnTo>
                    <a:pt x="0" y="3637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13647738" cy="4208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125"/>
                </a:lnSpc>
              </a:pPr>
              <a:r>
                <a:rPr lang="en-US" sz="1312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Maior tempo médio entre as três heurísticas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455099" y="3495526"/>
            <a:ext cx="10235804" cy="563016"/>
            <a:chOff x="0" y="0"/>
            <a:chExt cx="13647738" cy="750688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3647739" cy="750688"/>
            </a:xfrm>
            <a:custGeom>
              <a:avLst/>
              <a:gdLst/>
              <a:ahLst/>
              <a:cxnLst/>
              <a:rect r="r" b="b" t="t" l="l"/>
              <a:pathLst>
                <a:path h="750688" w="13647739">
                  <a:moveTo>
                    <a:pt x="0" y="0"/>
                  </a:moveTo>
                  <a:lnTo>
                    <a:pt x="13647739" y="0"/>
                  </a:lnTo>
                  <a:lnTo>
                    <a:pt x="13647739" y="750688"/>
                  </a:lnTo>
                  <a:lnTo>
                    <a:pt x="0" y="750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38100"/>
              <a:ext cx="13647738" cy="7125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375"/>
                </a:lnSpc>
              </a:pPr>
              <a:r>
                <a:rPr lang="en-US" sz="4375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11,4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1506646" y="4271665"/>
            <a:ext cx="2132708" cy="266551"/>
            <a:chOff x="0" y="0"/>
            <a:chExt cx="2843610" cy="35540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843610" cy="355402"/>
            </a:xfrm>
            <a:custGeom>
              <a:avLst/>
              <a:gdLst/>
              <a:ahLst/>
              <a:cxnLst/>
              <a:rect r="r" b="b" t="t" l="l"/>
              <a:pathLst>
                <a:path h="355402" w="2843610">
                  <a:moveTo>
                    <a:pt x="0" y="0"/>
                  </a:moveTo>
                  <a:lnTo>
                    <a:pt x="2843610" y="0"/>
                  </a:lnTo>
                  <a:lnTo>
                    <a:pt x="2843610" y="355402"/>
                  </a:lnTo>
                  <a:lnTo>
                    <a:pt x="0" y="3554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9050"/>
              <a:ext cx="2843610" cy="3744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062"/>
                </a:lnSpc>
              </a:pPr>
              <a:r>
                <a:rPr lang="en-US" sz="1625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Minutos de espera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7455099" y="4640461"/>
            <a:ext cx="10235804" cy="272803"/>
            <a:chOff x="0" y="0"/>
            <a:chExt cx="13647738" cy="36373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3647739" cy="363737"/>
            </a:xfrm>
            <a:custGeom>
              <a:avLst/>
              <a:gdLst/>
              <a:ahLst/>
              <a:cxnLst/>
              <a:rect r="r" b="b" t="t" l="l"/>
              <a:pathLst>
                <a:path h="363737" w="13647739">
                  <a:moveTo>
                    <a:pt x="0" y="0"/>
                  </a:moveTo>
                  <a:lnTo>
                    <a:pt x="13647739" y="0"/>
                  </a:lnTo>
                  <a:lnTo>
                    <a:pt x="13647739" y="363737"/>
                  </a:lnTo>
                  <a:lnTo>
                    <a:pt x="0" y="3637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13647738" cy="4208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125"/>
                </a:lnSpc>
              </a:pPr>
              <a:r>
                <a:rPr lang="en-US" sz="1312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Tempo médio nas filas de semáforos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7455099" y="5510361"/>
            <a:ext cx="10235804" cy="563016"/>
            <a:chOff x="0" y="0"/>
            <a:chExt cx="13647738" cy="75068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3647739" cy="750688"/>
            </a:xfrm>
            <a:custGeom>
              <a:avLst/>
              <a:gdLst/>
              <a:ahLst/>
              <a:cxnLst/>
              <a:rect r="r" b="b" t="t" l="l"/>
              <a:pathLst>
                <a:path h="750688" w="13647739">
                  <a:moveTo>
                    <a:pt x="0" y="0"/>
                  </a:moveTo>
                  <a:lnTo>
                    <a:pt x="13647739" y="0"/>
                  </a:lnTo>
                  <a:lnTo>
                    <a:pt x="13647739" y="750688"/>
                  </a:lnTo>
                  <a:lnTo>
                    <a:pt x="0" y="750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38100"/>
              <a:ext cx="13647738" cy="7125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375"/>
                </a:lnSpc>
              </a:pPr>
              <a:r>
                <a:rPr lang="en-US" sz="4375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538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11506646" y="6286500"/>
            <a:ext cx="2132708" cy="266551"/>
            <a:chOff x="0" y="0"/>
            <a:chExt cx="2843610" cy="355402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2843610" cy="355402"/>
            </a:xfrm>
            <a:custGeom>
              <a:avLst/>
              <a:gdLst/>
              <a:ahLst/>
              <a:cxnLst/>
              <a:rect r="r" b="b" t="t" l="l"/>
              <a:pathLst>
                <a:path h="355402" w="2843610">
                  <a:moveTo>
                    <a:pt x="0" y="0"/>
                  </a:moveTo>
                  <a:lnTo>
                    <a:pt x="2843610" y="0"/>
                  </a:lnTo>
                  <a:lnTo>
                    <a:pt x="2843610" y="355402"/>
                  </a:lnTo>
                  <a:lnTo>
                    <a:pt x="0" y="3554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19050"/>
              <a:ext cx="2843610" cy="3744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062"/>
                </a:lnSpc>
              </a:pPr>
              <a:r>
                <a:rPr lang="en-US" sz="1625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Veículos atendidos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7455099" y="6655296"/>
            <a:ext cx="10235804" cy="272803"/>
            <a:chOff x="0" y="0"/>
            <a:chExt cx="13647738" cy="363737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13647739" cy="363737"/>
            </a:xfrm>
            <a:custGeom>
              <a:avLst/>
              <a:gdLst/>
              <a:ahLst/>
              <a:cxnLst/>
              <a:rect r="r" b="b" t="t" l="l"/>
              <a:pathLst>
                <a:path h="363737" w="13647739">
                  <a:moveTo>
                    <a:pt x="0" y="0"/>
                  </a:moveTo>
                  <a:lnTo>
                    <a:pt x="13647739" y="0"/>
                  </a:lnTo>
                  <a:lnTo>
                    <a:pt x="13647739" y="363737"/>
                  </a:lnTo>
                  <a:lnTo>
                    <a:pt x="0" y="3637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0" y="-57150"/>
              <a:ext cx="13647738" cy="4208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125"/>
                </a:lnSpc>
              </a:pPr>
              <a:r>
                <a:rPr lang="en-US" sz="1312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Maior número de veículos que chegaram ao destino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7455099" y="7525196"/>
            <a:ext cx="10235804" cy="563016"/>
            <a:chOff x="0" y="0"/>
            <a:chExt cx="13647738" cy="750688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3647739" cy="750688"/>
            </a:xfrm>
            <a:custGeom>
              <a:avLst/>
              <a:gdLst/>
              <a:ahLst/>
              <a:cxnLst/>
              <a:rect r="r" b="b" t="t" l="l"/>
              <a:pathLst>
                <a:path h="750688" w="13647739">
                  <a:moveTo>
                    <a:pt x="0" y="0"/>
                  </a:moveTo>
                  <a:lnTo>
                    <a:pt x="13647739" y="0"/>
                  </a:lnTo>
                  <a:lnTo>
                    <a:pt x="13647739" y="750688"/>
                  </a:lnTo>
                  <a:lnTo>
                    <a:pt x="0" y="750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38100"/>
              <a:ext cx="13647738" cy="7125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375"/>
                </a:lnSpc>
              </a:pPr>
              <a:r>
                <a:rPr lang="en-US" sz="4375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5,43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11506646" y="8301335"/>
            <a:ext cx="2132708" cy="266551"/>
            <a:chOff x="0" y="0"/>
            <a:chExt cx="2843610" cy="355402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2843610" cy="355402"/>
            </a:xfrm>
            <a:custGeom>
              <a:avLst/>
              <a:gdLst/>
              <a:ahLst/>
              <a:cxnLst/>
              <a:rect r="r" b="b" t="t" l="l"/>
              <a:pathLst>
                <a:path h="355402" w="2843610">
                  <a:moveTo>
                    <a:pt x="0" y="0"/>
                  </a:moveTo>
                  <a:lnTo>
                    <a:pt x="2843610" y="0"/>
                  </a:lnTo>
                  <a:lnTo>
                    <a:pt x="2843610" y="355402"/>
                  </a:lnTo>
                  <a:lnTo>
                    <a:pt x="0" y="3554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19050"/>
              <a:ext cx="2843610" cy="37445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062"/>
                </a:lnSpc>
              </a:pPr>
              <a:r>
                <a:rPr lang="en-US" sz="1625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Veículos/minuto</a:t>
              </a:r>
            </a:p>
          </p:txBody>
        </p:sp>
      </p:grpSp>
      <p:grpSp>
        <p:nvGrpSpPr>
          <p:cNvPr name="Group 43" id="43"/>
          <p:cNvGrpSpPr/>
          <p:nvPr/>
        </p:nvGrpSpPr>
        <p:grpSpPr>
          <a:xfrm rot="0">
            <a:off x="7455099" y="8670131"/>
            <a:ext cx="10235804" cy="272803"/>
            <a:chOff x="0" y="0"/>
            <a:chExt cx="13647738" cy="363737"/>
          </a:xfrm>
        </p:grpSpPr>
        <p:sp>
          <p:nvSpPr>
            <p:cNvPr name="Freeform 44" id="44"/>
            <p:cNvSpPr/>
            <p:nvPr/>
          </p:nvSpPr>
          <p:spPr>
            <a:xfrm flipH="false" flipV="false" rot="0">
              <a:off x="0" y="0"/>
              <a:ext cx="13647739" cy="363737"/>
            </a:xfrm>
            <a:custGeom>
              <a:avLst/>
              <a:gdLst/>
              <a:ahLst/>
              <a:cxnLst/>
              <a:rect r="r" b="b" t="t" l="l"/>
              <a:pathLst>
                <a:path h="363737" w="13647739">
                  <a:moveTo>
                    <a:pt x="0" y="0"/>
                  </a:moveTo>
                  <a:lnTo>
                    <a:pt x="13647739" y="0"/>
                  </a:lnTo>
                  <a:lnTo>
                    <a:pt x="13647739" y="363737"/>
                  </a:lnTo>
                  <a:lnTo>
                    <a:pt x="0" y="36373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5" id="45"/>
            <p:cNvSpPr txBox="true"/>
            <p:nvPr/>
          </p:nvSpPr>
          <p:spPr>
            <a:xfrm>
              <a:off x="0" y="-57150"/>
              <a:ext cx="13647738" cy="42088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2125"/>
                </a:lnSpc>
              </a:pPr>
              <a:r>
                <a:rPr lang="en-US" sz="1312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Maior fluxo médio entre as estratégias</a:t>
              </a:r>
            </a:p>
          </p:txBody>
        </p:sp>
      </p:grpSp>
      <p:grpSp>
        <p:nvGrpSpPr>
          <p:cNvPr name="Group 46" id="46"/>
          <p:cNvGrpSpPr/>
          <p:nvPr/>
        </p:nvGrpSpPr>
        <p:grpSpPr>
          <a:xfrm rot="0">
            <a:off x="7455099" y="9134772"/>
            <a:ext cx="10235804" cy="545604"/>
            <a:chOff x="0" y="0"/>
            <a:chExt cx="13647738" cy="727472"/>
          </a:xfrm>
        </p:grpSpPr>
        <p:sp>
          <p:nvSpPr>
            <p:cNvPr name="Freeform 47" id="47"/>
            <p:cNvSpPr/>
            <p:nvPr/>
          </p:nvSpPr>
          <p:spPr>
            <a:xfrm flipH="false" flipV="false" rot="0">
              <a:off x="0" y="0"/>
              <a:ext cx="13647739" cy="727472"/>
            </a:xfrm>
            <a:custGeom>
              <a:avLst/>
              <a:gdLst/>
              <a:ahLst/>
              <a:cxnLst/>
              <a:rect r="r" b="b" t="t" l="l"/>
              <a:pathLst>
                <a:path h="727472" w="13647739">
                  <a:moveTo>
                    <a:pt x="0" y="0"/>
                  </a:moveTo>
                  <a:lnTo>
                    <a:pt x="13647739" y="0"/>
                  </a:lnTo>
                  <a:lnTo>
                    <a:pt x="13647739" y="727472"/>
                  </a:lnTo>
                  <a:lnTo>
                    <a:pt x="0" y="7274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8" id="48"/>
            <p:cNvSpPr txBox="true"/>
            <p:nvPr/>
          </p:nvSpPr>
          <p:spPr>
            <a:xfrm>
              <a:off x="0" y="-57150"/>
              <a:ext cx="13647738" cy="78462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2125"/>
                </a:lnSpc>
              </a:pPr>
              <a:r>
                <a:rPr lang="en-US" sz="1312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A heurística de ciclo fixo, apesar de ser a mais simples, favorece a regularidade e o escoamento contínuo, sendo vantajosa em cenários com tráfego constante e previsível. No entanto, sua falta de adaptabilidade resulta em maiores tempos individuais de deslocamento.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81372" y="771079"/>
            <a:ext cx="12389941" cy="876151"/>
            <a:chOff x="0" y="0"/>
            <a:chExt cx="16519922" cy="116820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519922" cy="1168202"/>
            </a:xfrm>
            <a:custGeom>
              <a:avLst/>
              <a:gdLst/>
              <a:ahLst/>
              <a:cxnLst/>
              <a:rect r="r" b="b" t="t" l="l"/>
              <a:pathLst>
                <a:path h="1168202" w="16519922">
                  <a:moveTo>
                    <a:pt x="0" y="0"/>
                  </a:moveTo>
                  <a:lnTo>
                    <a:pt x="16519922" y="0"/>
                  </a:lnTo>
                  <a:lnTo>
                    <a:pt x="16519922" y="1168202"/>
                  </a:lnTo>
                  <a:lnTo>
                    <a:pt x="0" y="11682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16519922" cy="124440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Análise das Heurísticas Adaptativas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361307" y="2779662"/>
            <a:ext cx="3505200" cy="438001"/>
            <a:chOff x="0" y="0"/>
            <a:chExt cx="4673600" cy="58400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673600" cy="584002"/>
            </a:xfrm>
            <a:custGeom>
              <a:avLst/>
              <a:gdLst/>
              <a:ahLst/>
              <a:cxnLst/>
              <a:rect r="r" b="b" t="t" l="l"/>
              <a:pathLst>
                <a:path h="584002" w="4673600">
                  <a:moveTo>
                    <a:pt x="0" y="0"/>
                  </a:moveTo>
                  <a:lnTo>
                    <a:pt x="4673600" y="0"/>
                  </a:lnTo>
                  <a:lnTo>
                    <a:pt x="4673600" y="584002"/>
                  </a:lnTo>
                  <a:lnTo>
                    <a:pt x="0" y="5840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4673600" cy="6316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437"/>
                </a:lnSpc>
              </a:pPr>
              <a:r>
                <a:rPr lang="en-US" sz="2750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Tempo de Espera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81372" y="3385840"/>
            <a:ext cx="4885134" cy="897136"/>
            <a:chOff x="0" y="0"/>
            <a:chExt cx="6513512" cy="11961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513512" cy="1196182"/>
            </a:xfrm>
            <a:custGeom>
              <a:avLst/>
              <a:gdLst/>
              <a:ahLst/>
              <a:cxnLst/>
              <a:rect r="r" b="b" t="t" l="l"/>
              <a:pathLst>
                <a:path h="1196182" w="6513512">
                  <a:moveTo>
                    <a:pt x="0" y="0"/>
                  </a:moveTo>
                  <a:lnTo>
                    <a:pt x="6513512" y="0"/>
                  </a:lnTo>
                  <a:lnTo>
                    <a:pt x="6513512" y="1196182"/>
                  </a:lnTo>
                  <a:lnTo>
                    <a:pt x="0" y="11961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6513512" cy="12914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500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Menor tempo médio de espera (7,5 min)</a:t>
              </a:r>
            </a:p>
          </p:txBody>
        </p:sp>
      </p:grpSp>
      <p:sp>
        <p:nvSpPr>
          <p:cNvPr name="Freeform 15" id="15" descr="preencoded.png"/>
          <p:cNvSpPr/>
          <p:nvPr/>
        </p:nvSpPr>
        <p:spPr>
          <a:xfrm flipH="false" flipV="false" rot="0">
            <a:off x="6287095" y="2208014"/>
            <a:ext cx="5713810" cy="5713810"/>
          </a:xfrm>
          <a:custGeom>
            <a:avLst/>
            <a:gdLst/>
            <a:ahLst/>
            <a:cxnLst/>
            <a:rect r="r" b="b" t="t" l="l"/>
            <a:pathLst>
              <a:path h="5713810" w="5713810">
                <a:moveTo>
                  <a:pt x="0" y="0"/>
                </a:moveTo>
                <a:lnTo>
                  <a:pt x="5713810" y="0"/>
                </a:lnTo>
                <a:lnTo>
                  <a:pt x="5713810" y="5713810"/>
                </a:lnTo>
                <a:lnTo>
                  <a:pt x="0" y="571381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6" id="16" descr="preencoded.png"/>
          <p:cNvSpPr/>
          <p:nvPr/>
        </p:nvSpPr>
        <p:spPr>
          <a:xfrm flipH="false" flipV="false" rot="0">
            <a:off x="7784158" y="3166468"/>
            <a:ext cx="419546" cy="524470"/>
          </a:xfrm>
          <a:custGeom>
            <a:avLst/>
            <a:gdLst/>
            <a:ahLst/>
            <a:cxnLst/>
            <a:rect r="r" b="b" t="t" l="l"/>
            <a:pathLst>
              <a:path h="524470" w="419546">
                <a:moveTo>
                  <a:pt x="0" y="0"/>
                </a:moveTo>
                <a:lnTo>
                  <a:pt x="419546" y="0"/>
                </a:lnTo>
                <a:lnTo>
                  <a:pt x="419546" y="524470"/>
                </a:lnTo>
                <a:lnTo>
                  <a:pt x="0" y="5244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" t="0" r="-3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2421492" y="3003948"/>
            <a:ext cx="3505200" cy="438001"/>
            <a:chOff x="0" y="0"/>
            <a:chExt cx="4673600" cy="58400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673600" cy="584002"/>
            </a:xfrm>
            <a:custGeom>
              <a:avLst/>
              <a:gdLst/>
              <a:ahLst/>
              <a:cxnLst/>
              <a:rect r="r" b="b" t="t" l="l"/>
              <a:pathLst>
                <a:path h="584002" w="4673600">
                  <a:moveTo>
                    <a:pt x="0" y="0"/>
                  </a:moveTo>
                  <a:lnTo>
                    <a:pt x="4673600" y="0"/>
                  </a:lnTo>
                  <a:lnTo>
                    <a:pt x="4673600" y="584002"/>
                  </a:lnTo>
                  <a:lnTo>
                    <a:pt x="0" y="5840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47625"/>
              <a:ext cx="4673600" cy="6316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Fluxo Moderado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2421492" y="3610124"/>
            <a:ext cx="4885134" cy="448568"/>
            <a:chOff x="0" y="0"/>
            <a:chExt cx="6513512" cy="59809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513512" cy="598090"/>
            </a:xfrm>
            <a:custGeom>
              <a:avLst/>
              <a:gdLst/>
              <a:ahLst/>
              <a:cxnLst/>
              <a:rect r="r" b="b" t="t" l="l"/>
              <a:pathLst>
                <a:path h="598090" w="6513512">
                  <a:moveTo>
                    <a:pt x="0" y="0"/>
                  </a:moveTo>
                  <a:lnTo>
                    <a:pt x="6513512" y="0"/>
                  </a:lnTo>
                  <a:lnTo>
                    <a:pt x="6513512" y="598090"/>
                  </a:lnTo>
                  <a:lnTo>
                    <a:pt x="0" y="5980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95250"/>
              <a:ext cx="6513512" cy="69334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439 veículos chegaram ao destino</a:t>
              </a:r>
            </a:p>
          </p:txBody>
        </p:sp>
      </p:grpSp>
      <p:sp>
        <p:nvSpPr>
          <p:cNvPr name="Freeform 23" id="23" descr="preencoded.png"/>
          <p:cNvSpPr/>
          <p:nvPr/>
        </p:nvSpPr>
        <p:spPr>
          <a:xfrm flipH="false" flipV="false" rot="0">
            <a:off x="6287095" y="2208014"/>
            <a:ext cx="5713810" cy="5713810"/>
          </a:xfrm>
          <a:custGeom>
            <a:avLst/>
            <a:gdLst/>
            <a:ahLst/>
            <a:cxnLst/>
            <a:rect r="r" b="b" t="t" l="l"/>
            <a:pathLst>
              <a:path h="5713810" w="5713810">
                <a:moveTo>
                  <a:pt x="0" y="0"/>
                </a:moveTo>
                <a:lnTo>
                  <a:pt x="5713810" y="0"/>
                </a:lnTo>
                <a:lnTo>
                  <a:pt x="5713810" y="5713810"/>
                </a:lnTo>
                <a:lnTo>
                  <a:pt x="0" y="57138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24" id="24" descr="preencoded.png"/>
          <p:cNvSpPr/>
          <p:nvPr/>
        </p:nvSpPr>
        <p:spPr>
          <a:xfrm flipH="false" flipV="false" rot="0">
            <a:off x="10570220" y="3652689"/>
            <a:ext cx="419546" cy="524470"/>
          </a:xfrm>
          <a:custGeom>
            <a:avLst/>
            <a:gdLst/>
            <a:ahLst/>
            <a:cxnLst/>
            <a:rect r="r" b="b" t="t" l="l"/>
            <a:pathLst>
              <a:path h="524470" w="419546">
                <a:moveTo>
                  <a:pt x="0" y="0"/>
                </a:moveTo>
                <a:lnTo>
                  <a:pt x="419546" y="0"/>
                </a:lnTo>
                <a:lnTo>
                  <a:pt x="419546" y="524470"/>
                </a:lnTo>
                <a:lnTo>
                  <a:pt x="0" y="5244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" t="0" r="-3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12421492" y="5846861"/>
            <a:ext cx="3639591" cy="438001"/>
            <a:chOff x="0" y="0"/>
            <a:chExt cx="4852788" cy="58400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852788" cy="584002"/>
            </a:xfrm>
            <a:custGeom>
              <a:avLst/>
              <a:gdLst/>
              <a:ahLst/>
              <a:cxnLst/>
              <a:rect r="r" b="b" t="t" l="l"/>
              <a:pathLst>
                <a:path h="584002" w="4852788">
                  <a:moveTo>
                    <a:pt x="0" y="0"/>
                  </a:moveTo>
                  <a:lnTo>
                    <a:pt x="4852788" y="0"/>
                  </a:lnTo>
                  <a:lnTo>
                    <a:pt x="4852788" y="584002"/>
                  </a:lnTo>
                  <a:lnTo>
                    <a:pt x="0" y="5840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47625"/>
              <a:ext cx="4852788" cy="6316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Consumo Energético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2421492" y="6453039"/>
            <a:ext cx="4885134" cy="897136"/>
            <a:chOff x="0" y="0"/>
            <a:chExt cx="6513512" cy="119618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513512" cy="1196182"/>
            </a:xfrm>
            <a:custGeom>
              <a:avLst/>
              <a:gdLst/>
              <a:ahLst/>
              <a:cxnLst/>
              <a:rect r="r" b="b" t="t" l="l"/>
              <a:pathLst>
                <a:path h="1196182" w="6513512">
                  <a:moveTo>
                    <a:pt x="0" y="0"/>
                  </a:moveTo>
                  <a:lnTo>
                    <a:pt x="6513512" y="0"/>
                  </a:lnTo>
                  <a:lnTo>
                    <a:pt x="6513512" y="1196182"/>
                  </a:lnTo>
                  <a:lnTo>
                    <a:pt x="0" y="119618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95250"/>
              <a:ext cx="6513512" cy="129143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Menor tempo médio de viagem (57,7 min)</a:t>
              </a:r>
            </a:p>
          </p:txBody>
        </p:sp>
      </p:grpSp>
      <p:sp>
        <p:nvSpPr>
          <p:cNvPr name="Freeform 31" id="31" descr="preencoded.png"/>
          <p:cNvSpPr/>
          <p:nvPr/>
        </p:nvSpPr>
        <p:spPr>
          <a:xfrm flipH="false" flipV="false" rot="0">
            <a:off x="6287095" y="2208014"/>
            <a:ext cx="5713810" cy="5713810"/>
          </a:xfrm>
          <a:custGeom>
            <a:avLst/>
            <a:gdLst/>
            <a:ahLst/>
            <a:cxnLst/>
            <a:rect r="r" b="b" t="t" l="l"/>
            <a:pathLst>
              <a:path h="5713810" w="5713810">
                <a:moveTo>
                  <a:pt x="0" y="0"/>
                </a:moveTo>
                <a:lnTo>
                  <a:pt x="5713810" y="0"/>
                </a:lnTo>
                <a:lnTo>
                  <a:pt x="5713810" y="5713810"/>
                </a:lnTo>
                <a:lnTo>
                  <a:pt x="0" y="571381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32" id="32" descr="preencoded.png"/>
          <p:cNvSpPr/>
          <p:nvPr/>
        </p:nvSpPr>
        <p:spPr>
          <a:xfrm flipH="false" flipV="false" rot="0">
            <a:off x="10083999" y="6438751"/>
            <a:ext cx="419546" cy="524470"/>
          </a:xfrm>
          <a:custGeom>
            <a:avLst/>
            <a:gdLst/>
            <a:ahLst/>
            <a:cxnLst/>
            <a:rect r="r" b="b" t="t" l="l"/>
            <a:pathLst>
              <a:path h="524470" w="419546">
                <a:moveTo>
                  <a:pt x="0" y="0"/>
                </a:moveTo>
                <a:lnTo>
                  <a:pt x="419546" y="0"/>
                </a:lnTo>
                <a:lnTo>
                  <a:pt x="419546" y="524470"/>
                </a:lnTo>
                <a:lnTo>
                  <a:pt x="0" y="5244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3" t="0" r="-3" b="0"/>
            </a:stretch>
          </a:blipFill>
        </p:spPr>
      </p:sp>
      <p:grpSp>
        <p:nvGrpSpPr>
          <p:cNvPr name="Group 33" id="33"/>
          <p:cNvGrpSpPr/>
          <p:nvPr/>
        </p:nvGrpSpPr>
        <p:grpSpPr>
          <a:xfrm rot="0">
            <a:off x="2361307" y="6071146"/>
            <a:ext cx="3505200" cy="438001"/>
            <a:chOff x="0" y="0"/>
            <a:chExt cx="4673600" cy="58400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4673600" cy="584002"/>
            </a:xfrm>
            <a:custGeom>
              <a:avLst/>
              <a:gdLst/>
              <a:ahLst/>
              <a:cxnLst/>
              <a:rect r="r" b="b" t="t" l="l"/>
              <a:pathLst>
                <a:path h="584002" w="4673600">
                  <a:moveTo>
                    <a:pt x="0" y="0"/>
                  </a:moveTo>
                  <a:lnTo>
                    <a:pt x="4673600" y="0"/>
                  </a:lnTo>
                  <a:lnTo>
                    <a:pt x="4673600" y="584002"/>
                  </a:lnTo>
                  <a:lnTo>
                    <a:pt x="0" y="58400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5" id="35"/>
            <p:cNvSpPr txBox="true"/>
            <p:nvPr/>
          </p:nvSpPr>
          <p:spPr>
            <a:xfrm>
              <a:off x="0" y="-47625"/>
              <a:ext cx="4673600" cy="6316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437"/>
                </a:lnSpc>
              </a:pPr>
              <a:r>
                <a:rPr lang="en-US" sz="2750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Fluxo Reduzido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981372" y="6677322"/>
            <a:ext cx="4885134" cy="448567"/>
            <a:chOff x="0" y="0"/>
            <a:chExt cx="6513512" cy="598090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6513512" cy="598090"/>
            </a:xfrm>
            <a:custGeom>
              <a:avLst/>
              <a:gdLst/>
              <a:ahLst/>
              <a:cxnLst/>
              <a:rect r="r" b="b" t="t" l="l"/>
              <a:pathLst>
                <a:path h="598090" w="6513512">
                  <a:moveTo>
                    <a:pt x="0" y="0"/>
                  </a:moveTo>
                  <a:lnTo>
                    <a:pt x="6513512" y="0"/>
                  </a:lnTo>
                  <a:lnTo>
                    <a:pt x="6513512" y="598090"/>
                  </a:lnTo>
                  <a:lnTo>
                    <a:pt x="0" y="59809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8" id="38"/>
            <p:cNvSpPr txBox="true"/>
            <p:nvPr/>
          </p:nvSpPr>
          <p:spPr>
            <a:xfrm>
              <a:off x="0" y="-95250"/>
              <a:ext cx="6513512" cy="69334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r">
                <a:lnSpc>
                  <a:spcPts val="3500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400 veículos atendidos (menor volume)</a:t>
              </a:r>
            </a:p>
          </p:txBody>
        </p:sp>
      </p:grpSp>
      <p:sp>
        <p:nvSpPr>
          <p:cNvPr name="Freeform 39" id="39" descr="preencoded.png"/>
          <p:cNvSpPr/>
          <p:nvPr/>
        </p:nvSpPr>
        <p:spPr>
          <a:xfrm flipH="false" flipV="false" rot="0">
            <a:off x="6287095" y="2208014"/>
            <a:ext cx="5713810" cy="5713810"/>
          </a:xfrm>
          <a:custGeom>
            <a:avLst/>
            <a:gdLst/>
            <a:ahLst/>
            <a:cxnLst/>
            <a:rect r="r" b="b" t="t" l="l"/>
            <a:pathLst>
              <a:path h="5713810" w="5713810">
                <a:moveTo>
                  <a:pt x="0" y="0"/>
                </a:moveTo>
                <a:lnTo>
                  <a:pt x="5713810" y="0"/>
                </a:lnTo>
                <a:lnTo>
                  <a:pt x="5713810" y="5713810"/>
                </a:lnTo>
                <a:lnTo>
                  <a:pt x="0" y="571381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40" id="40" descr="preencoded.png"/>
          <p:cNvSpPr/>
          <p:nvPr/>
        </p:nvSpPr>
        <p:spPr>
          <a:xfrm flipH="false" flipV="false" rot="0">
            <a:off x="7297936" y="5952530"/>
            <a:ext cx="419546" cy="524470"/>
          </a:xfrm>
          <a:custGeom>
            <a:avLst/>
            <a:gdLst/>
            <a:ahLst/>
            <a:cxnLst/>
            <a:rect r="r" b="b" t="t" l="l"/>
            <a:pathLst>
              <a:path h="524470" w="419546">
                <a:moveTo>
                  <a:pt x="0" y="0"/>
                </a:moveTo>
                <a:lnTo>
                  <a:pt x="419546" y="0"/>
                </a:lnTo>
                <a:lnTo>
                  <a:pt x="419546" y="524470"/>
                </a:lnTo>
                <a:lnTo>
                  <a:pt x="0" y="52447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3" t="0" r="-3" b="0"/>
            </a:stretch>
          </a:blipFill>
        </p:spPr>
      </p:sp>
      <p:grpSp>
        <p:nvGrpSpPr>
          <p:cNvPr name="Group 41" id="41"/>
          <p:cNvGrpSpPr/>
          <p:nvPr/>
        </p:nvGrpSpPr>
        <p:grpSpPr>
          <a:xfrm rot="0">
            <a:off x="981372" y="8237190"/>
            <a:ext cx="16325255" cy="1345704"/>
            <a:chOff x="0" y="0"/>
            <a:chExt cx="21767007" cy="1794272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21767006" cy="1794272"/>
            </a:xfrm>
            <a:custGeom>
              <a:avLst/>
              <a:gdLst/>
              <a:ahLst/>
              <a:cxnLst/>
              <a:rect r="r" b="b" t="t" l="l"/>
              <a:pathLst>
                <a:path h="1794272" w="21767006">
                  <a:moveTo>
                    <a:pt x="0" y="0"/>
                  </a:moveTo>
                  <a:lnTo>
                    <a:pt x="21767006" y="0"/>
                  </a:lnTo>
                  <a:lnTo>
                    <a:pt x="21767006" y="1794272"/>
                  </a:lnTo>
                  <a:lnTo>
                    <a:pt x="0" y="179427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95250"/>
              <a:ext cx="21767007" cy="188952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00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As heurísticas adaptativas apresentaram melhor desempenho em termos de tempo individual. A de tempo de espera se destaca em contextos dinâmicos, reduzindo significativamente a ociosidade nos cruzamentos. Já a de consumo energético prioriza menos paradas, reduzindo desgaste e consumo de combustível.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5204966" y="767954"/>
            <a:ext cx="7877919" cy="872281"/>
            <a:chOff x="0" y="0"/>
            <a:chExt cx="10503892" cy="116304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03891" cy="1163042"/>
            </a:xfrm>
            <a:custGeom>
              <a:avLst/>
              <a:gdLst/>
              <a:ahLst/>
              <a:cxnLst/>
              <a:rect r="r" b="b" t="t" l="l"/>
              <a:pathLst>
                <a:path h="1163042" w="10503891">
                  <a:moveTo>
                    <a:pt x="0" y="0"/>
                  </a:moveTo>
                  <a:lnTo>
                    <a:pt x="10503891" y="0"/>
                  </a:lnTo>
                  <a:lnTo>
                    <a:pt x="10503891" y="1163042"/>
                  </a:lnTo>
                  <a:lnTo>
                    <a:pt x="0" y="11630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10503892" cy="123924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6812"/>
                </a:lnSpc>
              </a:pPr>
              <a:r>
                <a:rPr lang="en-US" sz="5437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Modelagem do Projeto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76907" y="2058889"/>
            <a:ext cx="16334185" cy="3126433"/>
            <a:chOff x="0" y="0"/>
            <a:chExt cx="21778913" cy="416857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778914" cy="4168577"/>
            </a:xfrm>
            <a:custGeom>
              <a:avLst/>
              <a:gdLst/>
              <a:ahLst/>
              <a:cxnLst/>
              <a:rect r="r" b="b" t="t" l="l"/>
              <a:pathLst>
                <a:path h="4168577" w="21778914">
                  <a:moveTo>
                    <a:pt x="0" y="0"/>
                  </a:moveTo>
                  <a:lnTo>
                    <a:pt x="21778914" y="0"/>
                  </a:lnTo>
                  <a:lnTo>
                    <a:pt x="21778914" y="4168577"/>
                  </a:lnTo>
                  <a:lnTo>
                    <a:pt x="0" y="416857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21778913" cy="426382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500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O projeto modela a cidade como um </a:t>
              </a:r>
              <a:r>
                <a:rPr lang="en-US" sz="2187" b="true">
                  <a:solidFill>
                    <a:srgbClr val="E5E0D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grafo orientado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, no qual os vértices representam interseções (classe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Intersecao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) e as arestas correspondem às ruas (classe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Rua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). A estrutura do grafo é manipulada pelas classes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Grafo 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GrafoListaAdjacencia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, que utilizam listas de adjacência personalizadas para armazenar as conexões entre os vértices. Cada interseção possui um semáforo (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Semaforo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) e uma fila de veículos associada, possibilitando o controle local do tráfego. O caminho de menor custo entre pontos do mapa é calculado com o algoritmo de Dijkstra (classe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Dijkstra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), utilizando os pesos das ruas, que refletem distância e outros fatores. As estruturas de dados usadas — como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Lista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Fila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Pilha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HashMapX 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HashSetX 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— foram implementadas do zero para obedecer os requisitos de desenvolvimento fornecidos pelo professor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76907" y="5499347"/>
            <a:ext cx="16334185" cy="4019699"/>
            <a:chOff x="0" y="0"/>
            <a:chExt cx="21778913" cy="535959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778914" cy="5359598"/>
            </a:xfrm>
            <a:custGeom>
              <a:avLst/>
              <a:gdLst/>
              <a:ahLst/>
              <a:cxnLst/>
              <a:rect r="r" b="b" t="t" l="l"/>
              <a:pathLst>
                <a:path h="5359598" w="21778914">
                  <a:moveTo>
                    <a:pt x="0" y="0"/>
                  </a:moveTo>
                  <a:lnTo>
                    <a:pt x="21778914" y="0"/>
                  </a:lnTo>
                  <a:lnTo>
                    <a:pt x="21778914" y="5359598"/>
                  </a:lnTo>
                  <a:lnTo>
                    <a:pt x="0" y="53595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21778913" cy="54548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500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Na simulação, os veículos são criados pela classe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GeradorVeiculos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, que define aleatoriamente origens e destinos dentro do grafo e gera instâncias da classe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Veiculo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. Esses veículos trafegam pelas rotas calculadas, interagindo com os semáforos nas interseções. O comportamento dos semáforos é controlado pela classe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ControladorSemaforos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, que aplica uma das heurísticas disponíveis (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HeuristicaCicloFixo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,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HeuristicaTempoEspera 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ou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HeuristicaConsumoEnergia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). Cada heurística ajusta os tempos de sinal conforme diferentes critérios, como tempo de espera ou otimização de energia. Durante a simulação, a classe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Estatisticas 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registra dados importantes como tempo médio de viagem, tempo médio de espera, veículos criados, veículos que chegaram no destino,  fluxo médio, as 5 ruas mais congestionadas durante a simulação e a ocupação média dessas ruas permitindo uma avaliação quantitativa dos resultados. Todo o sistema é orquestrado pela classe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Simulador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, garantindo a integração entre mapa, heurísticas, veículos e análise final.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1360437"/>
            <a:ext cx="7475636" cy="885974"/>
            <a:chOff x="0" y="0"/>
            <a:chExt cx="9967515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967515" cy="1181298"/>
            </a:xfrm>
            <a:custGeom>
              <a:avLst/>
              <a:gdLst/>
              <a:ahLst/>
              <a:cxnLst/>
              <a:rect r="r" b="b" t="t" l="l"/>
              <a:pathLst>
                <a:path h="1181298" w="9967515">
                  <a:moveTo>
                    <a:pt x="0" y="0"/>
                  </a:moveTo>
                  <a:lnTo>
                    <a:pt x="9967515" y="0"/>
                  </a:lnTo>
                  <a:lnTo>
                    <a:pt x="9967515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9967515" cy="125749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Desafios enfrentados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2955131"/>
            <a:ext cx="4090839" cy="442912"/>
            <a:chOff x="0" y="0"/>
            <a:chExt cx="545445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454452" cy="590550"/>
            </a:xfrm>
            <a:custGeom>
              <a:avLst/>
              <a:gdLst/>
              <a:ahLst/>
              <a:cxnLst/>
              <a:rect r="r" b="b" t="t" l="l"/>
              <a:pathLst>
                <a:path h="590550" w="5454452">
                  <a:moveTo>
                    <a:pt x="0" y="0"/>
                  </a:moveTo>
                  <a:lnTo>
                    <a:pt x="5454452" y="0"/>
                  </a:lnTo>
                  <a:lnTo>
                    <a:pt x="545445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5454452" cy="6381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Modelagem da Cidade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3681561"/>
            <a:ext cx="4972645" cy="4989910"/>
            <a:chOff x="0" y="0"/>
            <a:chExt cx="6630193" cy="665321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630193" cy="6653213"/>
            </a:xfrm>
            <a:custGeom>
              <a:avLst/>
              <a:gdLst/>
              <a:ahLst/>
              <a:cxnLst/>
              <a:rect r="r" b="b" t="t" l="l"/>
              <a:pathLst>
                <a:path h="6653213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6653213"/>
                  </a:lnTo>
                  <a:lnTo>
                    <a:pt x="0" y="66532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6630193" cy="67484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Um dos principais desafios foi estruturar a cidade como um grafo funcional, pois isso exigiu a criação de diversas entidades — interseções, ruas, veículos, semáforos — e a definição precisa de como elas se relacionam e interagem entre si. Garantir que todas essas partes cooperassem corretamente, especialmente durante a simulação em tempo real, foi grande desafio  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6666160" y="2955131"/>
            <a:ext cx="4972645" cy="885825"/>
            <a:chOff x="0" y="0"/>
            <a:chExt cx="6630193" cy="11811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630193" cy="1181100"/>
            </a:xfrm>
            <a:custGeom>
              <a:avLst/>
              <a:gdLst/>
              <a:ahLst/>
              <a:cxnLst/>
              <a:rect r="r" b="b" t="t" l="l"/>
              <a:pathLst>
                <a:path h="1181100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1181100"/>
                  </a:lnTo>
                  <a:lnTo>
                    <a:pt x="0" y="11811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6630193" cy="12287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Desenvolver o HashMap e HashSet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666160" y="4124474"/>
            <a:ext cx="4972645" cy="4082654"/>
            <a:chOff x="0" y="0"/>
            <a:chExt cx="6630193" cy="544353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630193" cy="5443538"/>
            </a:xfrm>
            <a:custGeom>
              <a:avLst/>
              <a:gdLst/>
              <a:ahLst/>
              <a:cxnLst/>
              <a:rect r="r" b="b" t="t" l="l"/>
              <a:pathLst>
                <a:path h="5443538" w="6630193">
                  <a:moveTo>
                    <a:pt x="0" y="0"/>
                  </a:moveTo>
                  <a:lnTo>
                    <a:pt x="6630193" y="0"/>
                  </a:lnTo>
                  <a:lnTo>
                    <a:pt x="6630193" y="5443538"/>
                  </a:lnTo>
                  <a:lnTo>
                    <a:pt x="0" y="54435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0"/>
              <a:ext cx="6630193" cy="55387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Implementar as estruturas de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HashMapX 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e </a:t>
              </a:r>
              <a:r>
                <a:rPr lang="en-US" b="true" sz="2187" i="true">
                  <a:solidFill>
                    <a:srgbClr val="E5E0DF"/>
                  </a:solidFill>
                  <a:latin typeface="Roboto Bold Italics"/>
                  <a:ea typeface="Roboto Bold Italics"/>
                  <a:cs typeface="Roboto Bold Italics"/>
                  <a:sym typeface="Roboto Bold Italics"/>
                </a:rPr>
                <a:t>HashSetX 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manualmente foi um desafio técnico significativo. Essas estruturas exigem conhecimento aprofundado sobre funções de dispersão (hashing), tratamento de colisões e desempenho em tempo de execução — tópicos que vão além do conteúdo abordado em sala. 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2340084" y="2955131"/>
            <a:ext cx="3544044" cy="442912"/>
            <a:chOff x="0" y="0"/>
            <a:chExt cx="4725392" cy="590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47625"/>
              <a:ext cx="4725392" cy="6381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Análise dos logs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2340084" y="3681561"/>
            <a:ext cx="4974431" cy="4536281"/>
            <a:chOff x="0" y="0"/>
            <a:chExt cx="6632575" cy="604837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632575" cy="6048375"/>
            </a:xfrm>
            <a:custGeom>
              <a:avLst/>
              <a:gdLst/>
              <a:ahLst/>
              <a:cxnLst/>
              <a:rect r="r" b="b" t="t" l="l"/>
              <a:pathLst>
                <a:path h="6048375" w="6632575">
                  <a:moveTo>
                    <a:pt x="0" y="0"/>
                  </a:moveTo>
                  <a:lnTo>
                    <a:pt x="6632575" y="0"/>
                  </a:lnTo>
                  <a:lnTo>
                    <a:pt x="6632575" y="6048375"/>
                  </a:lnTo>
                  <a:lnTo>
                    <a:pt x="0" y="60483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6632575" cy="61436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Durante as simulações, o sistema gerou uma grande quantidade de dados de log, dificultando a análise manual. Identificar padrões, extrair informações relevantes e cruzar dados para validar as heurísticas exigiu filtragem cuidadosa e uma abordagem analítica refinada. Esse volume de informação se tornou um obstáculo real à avaliação objetiva do desempenho do sistema.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896839" y="705891"/>
            <a:ext cx="9636324" cy="1601689"/>
            <a:chOff x="0" y="0"/>
            <a:chExt cx="12848432" cy="213558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848432" cy="2135585"/>
            </a:xfrm>
            <a:custGeom>
              <a:avLst/>
              <a:gdLst/>
              <a:ahLst/>
              <a:cxnLst/>
              <a:rect r="r" b="b" t="t" l="l"/>
              <a:pathLst>
                <a:path h="2135585" w="12848432">
                  <a:moveTo>
                    <a:pt x="0" y="0"/>
                  </a:moveTo>
                  <a:lnTo>
                    <a:pt x="12848432" y="0"/>
                  </a:lnTo>
                  <a:lnTo>
                    <a:pt x="12848432" y="2135585"/>
                  </a:lnTo>
                  <a:lnTo>
                    <a:pt x="0" y="213558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66675"/>
              <a:ext cx="12848432" cy="220226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249"/>
                </a:lnSpc>
              </a:pPr>
              <a:r>
                <a:rPr lang="en-US" sz="4999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Heurísticas de Controle Semafórico</a:t>
              </a:r>
            </a:p>
          </p:txBody>
        </p:sp>
      </p:grpSp>
      <p:sp>
        <p:nvSpPr>
          <p:cNvPr name="Freeform 11" id="11" descr="preencoded.png"/>
          <p:cNvSpPr/>
          <p:nvPr/>
        </p:nvSpPr>
        <p:spPr>
          <a:xfrm flipH="false" flipV="false" rot="0">
            <a:off x="896839" y="2691854"/>
            <a:ext cx="1281261" cy="2296418"/>
          </a:xfrm>
          <a:custGeom>
            <a:avLst/>
            <a:gdLst/>
            <a:ahLst/>
            <a:cxnLst/>
            <a:rect r="r" b="b" t="t" l="l"/>
            <a:pathLst>
              <a:path h="2296418" w="1281261">
                <a:moveTo>
                  <a:pt x="0" y="0"/>
                </a:moveTo>
                <a:lnTo>
                  <a:pt x="1281261" y="0"/>
                </a:lnTo>
                <a:lnTo>
                  <a:pt x="1281261" y="2296417"/>
                </a:lnTo>
                <a:lnTo>
                  <a:pt x="0" y="22964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99" t="0" r="-199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562374" y="2947987"/>
            <a:ext cx="3203227" cy="400348"/>
            <a:chOff x="0" y="0"/>
            <a:chExt cx="4270970" cy="53379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270970" cy="533797"/>
            </a:xfrm>
            <a:custGeom>
              <a:avLst/>
              <a:gdLst/>
              <a:ahLst/>
              <a:cxnLst/>
              <a:rect r="r" b="b" t="t" l="l"/>
              <a:pathLst>
                <a:path h="533797" w="4270970">
                  <a:moveTo>
                    <a:pt x="0" y="0"/>
                  </a:moveTo>
                  <a:lnTo>
                    <a:pt x="4270970" y="0"/>
                  </a:lnTo>
                  <a:lnTo>
                    <a:pt x="4270970" y="533797"/>
                  </a:lnTo>
                  <a:lnTo>
                    <a:pt x="0" y="5337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270970" cy="5718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Ciclo Fixo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562374" y="3502075"/>
            <a:ext cx="7970787" cy="1230065"/>
            <a:chOff x="0" y="0"/>
            <a:chExt cx="10627717" cy="164008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627716" cy="1640087"/>
            </a:xfrm>
            <a:custGeom>
              <a:avLst/>
              <a:gdLst/>
              <a:ahLst/>
              <a:cxnLst/>
              <a:rect r="r" b="b" t="t" l="l"/>
              <a:pathLst>
                <a:path h="1640087" w="10627716">
                  <a:moveTo>
                    <a:pt x="0" y="0"/>
                  </a:moveTo>
                  <a:lnTo>
                    <a:pt x="10627716" y="0"/>
                  </a:lnTo>
                  <a:lnTo>
                    <a:pt x="10627716" y="1640087"/>
                  </a:lnTo>
                  <a:lnTo>
                    <a:pt x="0" y="16400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85725"/>
              <a:ext cx="10627717" cy="17258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Semáforos alternam entre verde, amarelo e vermelho em intervalos predefinidos, independentemente do fluxo de veículos. Abordagem tradicional sem adaptabilidade às condições reais de tráfego.</a:t>
              </a:r>
            </a:p>
          </p:txBody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896839" y="4988272"/>
            <a:ext cx="1281261" cy="2296417"/>
          </a:xfrm>
          <a:custGeom>
            <a:avLst/>
            <a:gdLst/>
            <a:ahLst/>
            <a:cxnLst/>
            <a:rect r="r" b="b" t="t" l="l"/>
            <a:pathLst>
              <a:path h="2296417" w="1281261">
                <a:moveTo>
                  <a:pt x="0" y="0"/>
                </a:moveTo>
                <a:lnTo>
                  <a:pt x="1281261" y="0"/>
                </a:lnTo>
                <a:lnTo>
                  <a:pt x="1281261" y="2296418"/>
                </a:lnTo>
                <a:lnTo>
                  <a:pt x="0" y="229641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99" t="0" r="-199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2562374" y="5244405"/>
            <a:ext cx="3203227" cy="400347"/>
            <a:chOff x="0" y="0"/>
            <a:chExt cx="4270970" cy="53379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270970" cy="533797"/>
            </a:xfrm>
            <a:custGeom>
              <a:avLst/>
              <a:gdLst/>
              <a:ahLst/>
              <a:cxnLst/>
              <a:rect r="r" b="b" t="t" l="l"/>
              <a:pathLst>
                <a:path h="533797" w="4270970">
                  <a:moveTo>
                    <a:pt x="0" y="0"/>
                  </a:moveTo>
                  <a:lnTo>
                    <a:pt x="4270970" y="0"/>
                  </a:lnTo>
                  <a:lnTo>
                    <a:pt x="4270970" y="533797"/>
                  </a:lnTo>
                  <a:lnTo>
                    <a:pt x="0" y="5337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4270970" cy="5718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Tempo de Espera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562374" y="5798492"/>
            <a:ext cx="7970787" cy="1230065"/>
            <a:chOff x="0" y="0"/>
            <a:chExt cx="10627717" cy="164008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627716" cy="1640087"/>
            </a:xfrm>
            <a:custGeom>
              <a:avLst/>
              <a:gdLst/>
              <a:ahLst/>
              <a:cxnLst/>
              <a:rect r="r" b="b" t="t" l="l"/>
              <a:pathLst>
                <a:path h="1640087" w="10627716">
                  <a:moveTo>
                    <a:pt x="0" y="0"/>
                  </a:moveTo>
                  <a:lnTo>
                    <a:pt x="10627716" y="0"/>
                  </a:lnTo>
                  <a:lnTo>
                    <a:pt x="10627716" y="1640087"/>
                  </a:lnTo>
                  <a:lnTo>
                    <a:pt x="0" y="16400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85725"/>
              <a:ext cx="10627717" cy="17258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Prioriza vias com maior número de veículos em espera, adaptando dinamicamente os tempos de verde para reduzir filas e congestionamentos.</a:t>
              </a:r>
            </a:p>
          </p:txBody>
        </p:sp>
      </p:grpSp>
      <p:sp>
        <p:nvSpPr>
          <p:cNvPr name="Freeform 25" id="25" descr="preencoded.png"/>
          <p:cNvSpPr/>
          <p:nvPr/>
        </p:nvSpPr>
        <p:spPr>
          <a:xfrm flipH="false" flipV="false" rot="0">
            <a:off x="896839" y="7284690"/>
            <a:ext cx="1281261" cy="2296418"/>
          </a:xfrm>
          <a:custGeom>
            <a:avLst/>
            <a:gdLst/>
            <a:ahLst/>
            <a:cxnLst/>
            <a:rect r="r" b="b" t="t" l="l"/>
            <a:pathLst>
              <a:path h="2296418" w="1281261">
                <a:moveTo>
                  <a:pt x="0" y="0"/>
                </a:moveTo>
                <a:lnTo>
                  <a:pt x="1281261" y="0"/>
                </a:lnTo>
                <a:lnTo>
                  <a:pt x="1281261" y="2296418"/>
                </a:lnTo>
                <a:lnTo>
                  <a:pt x="0" y="229641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99" t="0" r="-199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2562374" y="7540824"/>
            <a:ext cx="3325862" cy="400347"/>
            <a:chOff x="0" y="0"/>
            <a:chExt cx="4434483" cy="533797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4434483" cy="533797"/>
            </a:xfrm>
            <a:custGeom>
              <a:avLst/>
              <a:gdLst/>
              <a:ahLst/>
              <a:cxnLst/>
              <a:rect r="r" b="b" t="t" l="l"/>
              <a:pathLst>
                <a:path h="533797" w="4434483">
                  <a:moveTo>
                    <a:pt x="0" y="0"/>
                  </a:moveTo>
                  <a:lnTo>
                    <a:pt x="4434483" y="0"/>
                  </a:lnTo>
                  <a:lnTo>
                    <a:pt x="4434483" y="533797"/>
                  </a:lnTo>
                  <a:lnTo>
                    <a:pt x="0" y="5337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4434483" cy="57189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24"/>
                </a:lnSpc>
              </a:pPr>
              <a:r>
                <a:rPr lang="en-US" sz="2499">
                  <a:solidFill>
                    <a:srgbClr val="E5E0DF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Consumo Energético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2562374" y="8094910"/>
            <a:ext cx="7970787" cy="1230065"/>
            <a:chOff x="0" y="0"/>
            <a:chExt cx="10627717" cy="1640087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0627716" cy="1640087"/>
            </a:xfrm>
            <a:custGeom>
              <a:avLst/>
              <a:gdLst/>
              <a:ahLst/>
              <a:cxnLst/>
              <a:rect r="r" b="b" t="t" l="l"/>
              <a:pathLst>
                <a:path h="1640087" w="10627716">
                  <a:moveTo>
                    <a:pt x="0" y="0"/>
                  </a:moveTo>
                  <a:lnTo>
                    <a:pt x="10627716" y="0"/>
                  </a:lnTo>
                  <a:lnTo>
                    <a:pt x="10627716" y="1640087"/>
                  </a:lnTo>
                  <a:lnTo>
                    <a:pt x="0" y="164008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85725"/>
              <a:ext cx="10627717" cy="1725812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187"/>
                </a:lnSpc>
              </a:pPr>
              <a:r>
                <a:rPr lang="en-US" sz="2000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Minimiza trocas de estado dos semáforos para reduzir acelerações e frenagens dos veículos, otimizando o consumo de combustível e emissões de poluentes.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5127277" y="2829222"/>
            <a:ext cx="8033445" cy="885974"/>
            <a:chOff x="0" y="0"/>
            <a:chExt cx="10711260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711260" cy="1181298"/>
            </a:xfrm>
            <a:custGeom>
              <a:avLst/>
              <a:gdLst/>
              <a:ahLst/>
              <a:cxnLst/>
              <a:rect r="r" b="b" t="t" l="l"/>
              <a:pathLst>
                <a:path h="1181298" w="10711260">
                  <a:moveTo>
                    <a:pt x="0" y="0"/>
                  </a:moveTo>
                  <a:lnTo>
                    <a:pt x="10711260" y="0"/>
                  </a:lnTo>
                  <a:lnTo>
                    <a:pt x="10711260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10711260" cy="125749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6937"/>
                </a:lnSpc>
              </a:pPr>
              <a:r>
                <a:rPr lang="en-US" sz="5562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Heurística de Ciclo Fixo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4282231"/>
            <a:ext cx="16303526" cy="3175397"/>
            <a:chOff x="0" y="0"/>
            <a:chExt cx="21738035" cy="423386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738034" cy="4233863"/>
            </a:xfrm>
            <a:custGeom>
              <a:avLst/>
              <a:gdLst/>
              <a:ahLst/>
              <a:cxnLst/>
              <a:rect r="r" b="b" t="t" l="l"/>
              <a:pathLst>
                <a:path h="4233863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4233863"/>
                  </a:lnTo>
                  <a:lnTo>
                    <a:pt x="0" y="423386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21738035" cy="43291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Essa heurística opera com base em tempos pré-definidos para cada sinal verde e vermelho em todas as interseções. Independentemente do volume de veículos presente em cada rua, o semáforo respeita ciclos constantes, por exemplo, 30 segundos para verde, 5 segundos de amarelo e 30 segundos de vermelho. A principal vantagem desse método é sua simplicidade de implementação, exigindo baixo poder computacional e sem necessidade de monitoramento contínuo do tráfego. No entanto, sua rigidez causa ineficiência: vias com pouco movimento podem manter o sinal verde desnecessariamente, enquanto vias congestionadas sofrem com longos tempos de espera. Por isso, essa heurística serve como base de comparação para avaliar os ganhos proporcionados pelas abordagens adaptativas.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677542" y="2443014"/>
            <a:ext cx="10932765" cy="885974"/>
            <a:chOff x="0" y="0"/>
            <a:chExt cx="14577020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4577020" cy="1181298"/>
            </a:xfrm>
            <a:custGeom>
              <a:avLst/>
              <a:gdLst/>
              <a:ahLst/>
              <a:cxnLst/>
              <a:rect r="r" b="b" t="t" l="l"/>
              <a:pathLst>
                <a:path h="1181298" w="14577020">
                  <a:moveTo>
                    <a:pt x="0" y="0"/>
                  </a:moveTo>
                  <a:lnTo>
                    <a:pt x="14577020" y="0"/>
                  </a:lnTo>
                  <a:lnTo>
                    <a:pt x="14577020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14577020" cy="125749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6937"/>
                </a:lnSpc>
              </a:pPr>
              <a:r>
                <a:rPr lang="en-US" sz="5562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Heurística de Tempo de Espera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3896022"/>
            <a:ext cx="16303526" cy="2268141"/>
            <a:chOff x="0" y="0"/>
            <a:chExt cx="21738035" cy="302418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738034" cy="3024188"/>
            </a:xfrm>
            <a:custGeom>
              <a:avLst/>
              <a:gdLst/>
              <a:ahLst/>
              <a:cxnLst/>
              <a:rect r="r" b="b" t="t" l="l"/>
              <a:pathLst>
                <a:path h="3024188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3024188"/>
                  </a:lnTo>
                  <a:lnTo>
                    <a:pt x="0" y="3024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21738035" cy="31194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A heurística de tempo de espera aplicada neste simulador ajusta dinamicamente o tempo de abertura (verde) dos semáforos com base no tamanho da fila de veículos acumulada em cada interseção. Para cada semáforo, a quantidade de veículos parados é utilizada como parâmetro para calcular o tempo ideal de sinal verde. O cálculo segue a fórmula: </a:t>
              </a:r>
              <a:r>
                <a:rPr lang="en-US" sz="2187" b="true">
                  <a:solidFill>
                    <a:srgbClr val="E5E0D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15 + (número de veículos × 5)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, com um valor mínimo de 15 segundos e máximo de 60 segundos para o verde. O tempo de sinal amarelo permanece fixo em 5 segundos, enquanto o tempo de vermelho é configurado para 30 segundos.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6483102"/>
            <a:ext cx="16303526" cy="1360885"/>
            <a:chOff x="0" y="0"/>
            <a:chExt cx="21738035" cy="181451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738034" cy="1814513"/>
            </a:xfrm>
            <a:custGeom>
              <a:avLst/>
              <a:gdLst/>
              <a:ahLst/>
              <a:cxnLst/>
              <a:rect r="r" b="b" t="t" l="l"/>
              <a:pathLst>
                <a:path h="1814513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21738035" cy="19097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A ideia central dessa heurística é que quanto maior a fila de espera, mais tempo de sinal verde será concedido, permitindo que mais veículos atravessem a interseção e descongestionem a via. Essa abordagem permite um controle mais responsivo às condições reais do tráfego, promovendo maior fluidez e diminuindo o tempo médio de espera, especialmente durante horários de pico.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066604" y="2443014"/>
            <a:ext cx="12154644" cy="885974"/>
            <a:chOff x="0" y="0"/>
            <a:chExt cx="16206192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206192" cy="1181298"/>
            </a:xfrm>
            <a:custGeom>
              <a:avLst/>
              <a:gdLst/>
              <a:ahLst/>
              <a:cxnLst/>
              <a:rect r="r" b="b" t="t" l="l"/>
              <a:pathLst>
                <a:path h="1181298" w="16206192">
                  <a:moveTo>
                    <a:pt x="0" y="0"/>
                  </a:moveTo>
                  <a:lnTo>
                    <a:pt x="16206192" y="0"/>
                  </a:lnTo>
                  <a:lnTo>
                    <a:pt x="16206192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16206192" cy="125749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6937"/>
                </a:lnSpc>
              </a:pPr>
              <a:r>
                <a:rPr lang="en-US" sz="5562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Heurística de Consumo de Energia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3896022"/>
            <a:ext cx="16303526" cy="2268141"/>
            <a:chOff x="0" y="0"/>
            <a:chExt cx="21738035" cy="302418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738034" cy="3024188"/>
            </a:xfrm>
            <a:custGeom>
              <a:avLst/>
              <a:gdLst/>
              <a:ahLst/>
              <a:cxnLst/>
              <a:rect r="r" b="b" t="t" l="l"/>
              <a:pathLst>
                <a:path h="3024188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3024188"/>
                  </a:lnTo>
                  <a:lnTo>
                    <a:pt x="0" y="30241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0"/>
              <a:ext cx="21738035" cy="311943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A heurística de consumo energético implementada neste simulador atua ajustando o tempo de sinal vermelho de acordo com o número de veículos na fila de cada interseção. O tempo de sinal verde é fixado em 30 segundos e o amarelo em 5 segundos. Já o tempo de vermelho é calculado como </a:t>
              </a:r>
              <a:r>
                <a:rPr lang="en-US" sz="2187" b="true">
                  <a:solidFill>
                    <a:srgbClr val="E5E0D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60 - (número de veículos × 2)</a:t>
              </a: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, respeitando um valor mínimo de 30 segundos. Isso significa que, quanto maior a fila de veículos, menor será o tempo de sinal vermelho — incentivando a liberação mais rápida das vias congestionadas. Por outro lado, se a fila estiver pequena, o vermelho será mais longo, evitando mudanças de sinal desnecessárias.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6483102"/>
            <a:ext cx="16303526" cy="1360885"/>
            <a:chOff x="0" y="0"/>
            <a:chExt cx="21738035" cy="181451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1738034" cy="1814513"/>
            </a:xfrm>
            <a:custGeom>
              <a:avLst/>
              <a:gdLst/>
              <a:ahLst/>
              <a:cxnLst/>
              <a:rect r="r" b="b" t="t" l="l"/>
              <a:pathLst>
                <a:path h="1814513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95250"/>
              <a:ext cx="21738035" cy="19097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Essa estratégia busca reduzir o número de trocas de sinal e, consequentemente, as frenagens e acelerações constantes dos veículos, que são os principais fatores de consumo excessivo de energia e combustível. Ao equilibrar o tempo de espera com o fluxo real, a heurística promove uma operação mais estável dos semáforos, melhorando a eficiência energética geral do sistema.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5599808" y="1487835"/>
            <a:ext cx="7088237" cy="885974"/>
            <a:chOff x="0" y="0"/>
            <a:chExt cx="9450983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50984" cy="1181298"/>
            </a:xfrm>
            <a:custGeom>
              <a:avLst/>
              <a:gdLst/>
              <a:ahLst/>
              <a:cxnLst/>
              <a:rect r="r" b="b" t="t" l="l"/>
              <a:pathLst>
                <a:path h="1181298" w="9450984">
                  <a:moveTo>
                    <a:pt x="0" y="0"/>
                  </a:moveTo>
                  <a:lnTo>
                    <a:pt x="9450984" y="0"/>
                  </a:lnTo>
                  <a:lnTo>
                    <a:pt x="9450984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9450983" cy="125749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6937"/>
                </a:lnSpc>
              </a:pPr>
              <a:r>
                <a:rPr lang="en-US" sz="5562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Simulações</a:t>
              </a:r>
            </a:p>
          </p:txBody>
        </p:sp>
      </p:grpSp>
      <p:sp>
        <p:nvSpPr>
          <p:cNvPr name="Freeform 9" id="9" descr="preencoded.png"/>
          <p:cNvSpPr/>
          <p:nvPr/>
        </p:nvSpPr>
        <p:spPr>
          <a:xfrm flipH="false" flipV="false" rot="0">
            <a:off x="992238" y="3117949"/>
            <a:ext cx="4972645" cy="3927128"/>
          </a:xfrm>
          <a:custGeom>
            <a:avLst/>
            <a:gdLst/>
            <a:ahLst/>
            <a:cxnLst/>
            <a:rect r="r" b="b" t="t" l="l"/>
            <a:pathLst>
              <a:path h="3927128" w="4972645">
                <a:moveTo>
                  <a:pt x="0" y="0"/>
                </a:moveTo>
                <a:lnTo>
                  <a:pt x="4972644" y="0"/>
                </a:lnTo>
                <a:lnTo>
                  <a:pt x="4972644" y="3927127"/>
                </a:lnTo>
                <a:lnTo>
                  <a:pt x="0" y="39271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0" t="0" r="-3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992238" y="7364016"/>
            <a:ext cx="3544044" cy="442912"/>
            <a:chOff x="0" y="0"/>
            <a:chExt cx="4725392" cy="5905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4725392" cy="6381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 Tempo espera</a:t>
              </a:r>
            </a:p>
          </p:txBody>
        </p:sp>
      </p:grpSp>
      <p:sp>
        <p:nvSpPr>
          <p:cNvPr name="Freeform 13" id="13" descr="preencoded.png"/>
          <p:cNvSpPr/>
          <p:nvPr/>
        </p:nvSpPr>
        <p:spPr>
          <a:xfrm flipH="false" flipV="false" rot="0">
            <a:off x="6666160" y="3117949"/>
            <a:ext cx="4972645" cy="3927128"/>
          </a:xfrm>
          <a:custGeom>
            <a:avLst/>
            <a:gdLst/>
            <a:ahLst/>
            <a:cxnLst/>
            <a:rect r="r" b="b" t="t" l="l"/>
            <a:pathLst>
              <a:path h="3927128" w="4972645">
                <a:moveTo>
                  <a:pt x="0" y="0"/>
                </a:moveTo>
                <a:lnTo>
                  <a:pt x="4972645" y="0"/>
                </a:lnTo>
                <a:lnTo>
                  <a:pt x="4972645" y="3927127"/>
                </a:lnTo>
                <a:lnTo>
                  <a:pt x="0" y="39271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0" t="0" r="-3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6666160" y="7364016"/>
            <a:ext cx="3544044" cy="442912"/>
            <a:chOff x="0" y="0"/>
            <a:chExt cx="4725392" cy="59055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47625"/>
              <a:ext cx="4725392" cy="6381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Ciclo fixo</a:t>
              </a:r>
            </a:p>
          </p:txBody>
        </p:sp>
      </p:grpSp>
      <p:sp>
        <p:nvSpPr>
          <p:cNvPr name="Freeform 17" id="17" descr="preencoded.png"/>
          <p:cNvSpPr/>
          <p:nvPr/>
        </p:nvSpPr>
        <p:spPr>
          <a:xfrm flipH="false" flipV="false" rot="0">
            <a:off x="12340084" y="3117949"/>
            <a:ext cx="4972645" cy="3927128"/>
          </a:xfrm>
          <a:custGeom>
            <a:avLst/>
            <a:gdLst/>
            <a:ahLst/>
            <a:cxnLst/>
            <a:rect r="r" b="b" t="t" l="l"/>
            <a:pathLst>
              <a:path h="3927128" w="4972645">
                <a:moveTo>
                  <a:pt x="0" y="0"/>
                </a:moveTo>
                <a:lnTo>
                  <a:pt x="4972645" y="0"/>
                </a:lnTo>
                <a:lnTo>
                  <a:pt x="4972645" y="3927127"/>
                </a:lnTo>
                <a:lnTo>
                  <a:pt x="0" y="39271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0" t="0" r="-3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2340084" y="7364016"/>
            <a:ext cx="3720405" cy="442912"/>
            <a:chOff x="0" y="0"/>
            <a:chExt cx="4960540" cy="59055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4960540" cy="590550"/>
            </a:xfrm>
            <a:custGeom>
              <a:avLst/>
              <a:gdLst/>
              <a:ahLst/>
              <a:cxnLst/>
              <a:rect r="r" b="b" t="t" l="l"/>
              <a:pathLst>
                <a:path h="590550" w="4960540">
                  <a:moveTo>
                    <a:pt x="0" y="0"/>
                  </a:moveTo>
                  <a:lnTo>
                    <a:pt x="4960540" y="0"/>
                  </a:lnTo>
                  <a:lnTo>
                    <a:pt x="4960540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4960540" cy="63817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Consumo energético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</p:spPr>
        </p:sp>
      </p:grpSp>
      <p:sp>
        <p:nvSpPr>
          <p:cNvPr name="Freeform 6" id="6" descr="preencoded.png">
            <a:hlinkClick r:id="rId4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9525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1491704"/>
            <a:ext cx="8949035" cy="885974"/>
            <a:chOff x="0" y="0"/>
            <a:chExt cx="11932047" cy="11812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1932047" cy="1181298"/>
            </a:xfrm>
            <a:custGeom>
              <a:avLst/>
              <a:gdLst/>
              <a:ahLst/>
              <a:cxnLst/>
              <a:rect r="r" b="b" t="t" l="l"/>
              <a:pathLst>
                <a:path h="1181298" w="11932047">
                  <a:moveTo>
                    <a:pt x="0" y="0"/>
                  </a:moveTo>
                  <a:lnTo>
                    <a:pt x="11932047" y="0"/>
                  </a:lnTo>
                  <a:lnTo>
                    <a:pt x="11932047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11932047" cy="125749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>
                  <a:solidFill>
                    <a:srgbClr val="F2F2F3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Resultados da Simulação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87475" y="2798117"/>
            <a:ext cx="9455051" cy="6001941"/>
            <a:chOff x="0" y="0"/>
            <a:chExt cx="12606735" cy="800258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606782" cy="8002524"/>
            </a:xfrm>
            <a:custGeom>
              <a:avLst/>
              <a:gdLst/>
              <a:ahLst/>
              <a:cxnLst/>
              <a:rect r="r" b="b" t="t" l="l"/>
              <a:pathLst>
                <a:path h="8002524" w="12606782">
                  <a:moveTo>
                    <a:pt x="0" y="165100"/>
                  </a:moveTo>
                  <a:cubicBezTo>
                    <a:pt x="0" y="73914"/>
                    <a:pt x="73914" y="0"/>
                    <a:pt x="165227" y="0"/>
                  </a:cubicBezTo>
                  <a:lnTo>
                    <a:pt x="12441555" y="0"/>
                  </a:lnTo>
                  <a:lnTo>
                    <a:pt x="12441555" y="6350"/>
                  </a:lnTo>
                  <a:lnTo>
                    <a:pt x="12441555" y="0"/>
                  </a:lnTo>
                  <a:cubicBezTo>
                    <a:pt x="12532741" y="0"/>
                    <a:pt x="12606782" y="73914"/>
                    <a:pt x="12606782" y="165100"/>
                  </a:cubicBezTo>
                  <a:lnTo>
                    <a:pt x="12600432" y="165100"/>
                  </a:lnTo>
                  <a:lnTo>
                    <a:pt x="12606782" y="165100"/>
                  </a:lnTo>
                  <a:lnTo>
                    <a:pt x="12606782" y="7837424"/>
                  </a:lnTo>
                  <a:lnTo>
                    <a:pt x="12600432" y="7837424"/>
                  </a:lnTo>
                  <a:lnTo>
                    <a:pt x="12606782" y="7837424"/>
                  </a:lnTo>
                  <a:cubicBezTo>
                    <a:pt x="12606782" y="7928610"/>
                    <a:pt x="12532868" y="8002524"/>
                    <a:pt x="12441555" y="8002524"/>
                  </a:cubicBezTo>
                  <a:lnTo>
                    <a:pt x="12441555" y="7996174"/>
                  </a:lnTo>
                  <a:lnTo>
                    <a:pt x="12441555" y="8002524"/>
                  </a:lnTo>
                  <a:lnTo>
                    <a:pt x="165227" y="8002524"/>
                  </a:lnTo>
                  <a:lnTo>
                    <a:pt x="165227" y="7996174"/>
                  </a:lnTo>
                  <a:lnTo>
                    <a:pt x="165227" y="8002524"/>
                  </a:lnTo>
                  <a:cubicBezTo>
                    <a:pt x="74041" y="8002524"/>
                    <a:pt x="0" y="7928610"/>
                    <a:pt x="0" y="7837424"/>
                  </a:cubicBezTo>
                  <a:lnTo>
                    <a:pt x="0" y="165100"/>
                  </a:lnTo>
                  <a:lnTo>
                    <a:pt x="6350" y="165100"/>
                  </a:lnTo>
                  <a:lnTo>
                    <a:pt x="0" y="165100"/>
                  </a:lnTo>
                  <a:moveTo>
                    <a:pt x="12700" y="165100"/>
                  </a:moveTo>
                  <a:lnTo>
                    <a:pt x="12700" y="7837424"/>
                  </a:lnTo>
                  <a:lnTo>
                    <a:pt x="6350" y="7837424"/>
                  </a:lnTo>
                  <a:lnTo>
                    <a:pt x="12700" y="7837424"/>
                  </a:lnTo>
                  <a:cubicBezTo>
                    <a:pt x="12700" y="7921625"/>
                    <a:pt x="81026" y="7989824"/>
                    <a:pt x="165227" y="7989824"/>
                  </a:cubicBezTo>
                  <a:lnTo>
                    <a:pt x="12441555" y="7989824"/>
                  </a:lnTo>
                  <a:cubicBezTo>
                    <a:pt x="12525756" y="7989824"/>
                    <a:pt x="12594082" y="7921625"/>
                    <a:pt x="12594082" y="7837424"/>
                  </a:cubicBezTo>
                  <a:lnTo>
                    <a:pt x="12594082" y="165100"/>
                  </a:lnTo>
                  <a:cubicBezTo>
                    <a:pt x="12594082" y="80899"/>
                    <a:pt x="12525756" y="12700"/>
                    <a:pt x="12441555" y="12700"/>
                  </a:cubicBezTo>
                  <a:lnTo>
                    <a:pt x="165227" y="12700"/>
                  </a:lnTo>
                  <a:lnTo>
                    <a:pt x="165227" y="6350"/>
                  </a:lnTo>
                  <a:lnTo>
                    <a:pt x="165227" y="12700"/>
                  </a:lnTo>
                  <a:cubicBezTo>
                    <a:pt x="81026" y="12700"/>
                    <a:pt x="12700" y="80899"/>
                    <a:pt x="12700" y="165100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01762" y="2812405"/>
            <a:ext cx="9426476" cy="2173784"/>
            <a:chOff x="0" y="0"/>
            <a:chExt cx="12568635" cy="289837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2568682" cy="2898394"/>
            </a:xfrm>
            <a:custGeom>
              <a:avLst/>
              <a:gdLst/>
              <a:ahLst/>
              <a:cxnLst/>
              <a:rect r="r" b="b" t="t" l="l"/>
              <a:pathLst>
                <a:path h="2898394" w="12568682">
                  <a:moveTo>
                    <a:pt x="0" y="0"/>
                  </a:moveTo>
                  <a:lnTo>
                    <a:pt x="12568682" y="0"/>
                  </a:lnTo>
                  <a:lnTo>
                    <a:pt x="12568682" y="2898394"/>
                  </a:lnTo>
                  <a:lnTo>
                    <a:pt x="0" y="2898394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85726" y="2992041"/>
            <a:ext cx="1313409" cy="453629"/>
            <a:chOff x="0" y="0"/>
            <a:chExt cx="1751212" cy="60483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51212" cy="604838"/>
            </a:xfrm>
            <a:custGeom>
              <a:avLst/>
              <a:gdLst/>
              <a:ahLst/>
              <a:cxnLst/>
              <a:rect r="r" b="b" t="t" l="l"/>
              <a:pathLst>
                <a:path h="604838" w="1751212">
                  <a:moveTo>
                    <a:pt x="0" y="0"/>
                  </a:moveTo>
                  <a:lnTo>
                    <a:pt x="1751212" y="0"/>
                  </a:lnTo>
                  <a:lnTo>
                    <a:pt x="175121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95250"/>
              <a:ext cx="175121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Heurística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3175695" y="2992041"/>
            <a:ext cx="1308646" cy="1814512"/>
            <a:chOff x="0" y="0"/>
            <a:chExt cx="1744862" cy="241935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744862" cy="2419350"/>
            </a:xfrm>
            <a:custGeom>
              <a:avLst/>
              <a:gdLst/>
              <a:ahLst/>
              <a:cxnLst/>
              <a:rect r="r" b="b" t="t" l="l"/>
              <a:pathLst>
                <a:path h="2419350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95250"/>
              <a:ext cx="1744862" cy="2514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Tempo Médio de Viagem (min)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5060900" y="2992041"/>
            <a:ext cx="1308646" cy="1814512"/>
            <a:chOff x="0" y="0"/>
            <a:chExt cx="1744862" cy="24193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744862" cy="2419350"/>
            </a:xfrm>
            <a:custGeom>
              <a:avLst/>
              <a:gdLst/>
              <a:ahLst/>
              <a:cxnLst/>
              <a:rect r="r" b="b" t="t" l="l"/>
              <a:pathLst>
                <a:path h="2419350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95250"/>
              <a:ext cx="1744862" cy="2514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Tempo Médio de Espera (min)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6946106" y="2992041"/>
            <a:ext cx="1308646" cy="1360885"/>
            <a:chOff x="0" y="0"/>
            <a:chExt cx="1744862" cy="181451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744862" cy="1814513"/>
            </a:xfrm>
            <a:custGeom>
              <a:avLst/>
              <a:gdLst/>
              <a:ahLst/>
              <a:cxnLst/>
              <a:rect r="r" b="b" t="t" l="l"/>
              <a:pathLst>
                <a:path h="1814513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0"/>
              <a:ext cx="1744862" cy="19097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Veículos que Chegaram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8831312" y="2992041"/>
            <a:ext cx="1313409" cy="1814512"/>
            <a:chOff x="0" y="0"/>
            <a:chExt cx="1751212" cy="241935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1751212" cy="2419350"/>
            </a:xfrm>
            <a:custGeom>
              <a:avLst/>
              <a:gdLst/>
              <a:ahLst/>
              <a:cxnLst/>
              <a:rect r="r" b="b" t="t" l="l"/>
              <a:pathLst>
                <a:path h="2419350" w="1751212">
                  <a:moveTo>
                    <a:pt x="0" y="0"/>
                  </a:moveTo>
                  <a:lnTo>
                    <a:pt x="1751212" y="0"/>
                  </a:lnTo>
                  <a:lnTo>
                    <a:pt x="1751212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95250"/>
              <a:ext cx="1751212" cy="251460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Fluxo médio (veículos/min)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1001762" y="4986189"/>
            <a:ext cx="9426476" cy="812899"/>
            <a:chOff x="0" y="0"/>
            <a:chExt cx="12568635" cy="1083865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568682" cy="1083818"/>
            </a:xfrm>
            <a:custGeom>
              <a:avLst/>
              <a:gdLst/>
              <a:ahLst/>
              <a:cxnLst/>
              <a:rect r="r" b="b" t="t" l="l"/>
              <a:pathLst>
                <a:path h="1083818" w="12568682">
                  <a:moveTo>
                    <a:pt x="0" y="0"/>
                  </a:moveTo>
                  <a:lnTo>
                    <a:pt x="12568682" y="0"/>
                  </a:lnTo>
                  <a:lnTo>
                    <a:pt x="12568682" y="1083818"/>
                  </a:lnTo>
                  <a:lnTo>
                    <a:pt x="0" y="1083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1285726" y="5165824"/>
            <a:ext cx="1313409" cy="453629"/>
            <a:chOff x="0" y="0"/>
            <a:chExt cx="1751212" cy="604838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1751212" cy="604838"/>
            </a:xfrm>
            <a:custGeom>
              <a:avLst/>
              <a:gdLst/>
              <a:ahLst/>
              <a:cxnLst/>
              <a:rect r="r" b="b" t="t" l="l"/>
              <a:pathLst>
                <a:path h="604838" w="1751212">
                  <a:moveTo>
                    <a:pt x="0" y="0"/>
                  </a:moveTo>
                  <a:lnTo>
                    <a:pt x="1751212" y="0"/>
                  </a:lnTo>
                  <a:lnTo>
                    <a:pt x="175121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95250"/>
              <a:ext cx="175121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Ciclo Fixo</a:t>
              </a:r>
            </a:p>
          </p:txBody>
        </p:sp>
      </p:grpSp>
      <p:grpSp>
        <p:nvGrpSpPr>
          <p:cNvPr name="Group 35" id="35"/>
          <p:cNvGrpSpPr/>
          <p:nvPr/>
        </p:nvGrpSpPr>
        <p:grpSpPr>
          <a:xfrm rot="0">
            <a:off x="3175695" y="5165824"/>
            <a:ext cx="1308646" cy="453629"/>
            <a:chOff x="0" y="0"/>
            <a:chExt cx="1744862" cy="604838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1744862" cy="604838"/>
            </a:xfrm>
            <a:custGeom>
              <a:avLst/>
              <a:gdLst/>
              <a:ahLst/>
              <a:cxnLst/>
              <a:rect r="r" b="b" t="t" l="l"/>
              <a:pathLst>
                <a:path h="604838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7" id="37"/>
            <p:cNvSpPr txBox="true"/>
            <p:nvPr/>
          </p:nvSpPr>
          <p:spPr>
            <a:xfrm>
              <a:off x="0" y="-95250"/>
              <a:ext cx="174486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59,2</a:t>
              </a:r>
            </a:p>
          </p:txBody>
        </p:sp>
      </p:grpSp>
      <p:grpSp>
        <p:nvGrpSpPr>
          <p:cNvPr name="Group 38" id="38"/>
          <p:cNvGrpSpPr/>
          <p:nvPr/>
        </p:nvGrpSpPr>
        <p:grpSpPr>
          <a:xfrm rot="0">
            <a:off x="5060900" y="5165824"/>
            <a:ext cx="1308646" cy="453629"/>
            <a:chOff x="0" y="0"/>
            <a:chExt cx="1744862" cy="604838"/>
          </a:xfrm>
        </p:grpSpPr>
        <p:sp>
          <p:nvSpPr>
            <p:cNvPr name="Freeform 39" id="39"/>
            <p:cNvSpPr/>
            <p:nvPr/>
          </p:nvSpPr>
          <p:spPr>
            <a:xfrm flipH="false" flipV="false" rot="0">
              <a:off x="0" y="0"/>
              <a:ext cx="1744862" cy="604838"/>
            </a:xfrm>
            <a:custGeom>
              <a:avLst/>
              <a:gdLst/>
              <a:ahLst/>
              <a:cxnLst/>
              <a:rect r="r" b="b" t="t" l="l"/>
              <a:pathLst>
                <a:path h="604838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0" id="40"/>
            <p:cNvSpPr txBox="true"/>
            <p:nvPr/>
          </p:nvSpPr>
          <p:spPr>
            <a:xfrm>
              <a:off x="0" y="-95250"/>
              <a:ext cx="174486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11,4</a:t>
              </a:r>
            </a:p>
          </p:txBody>
        </p:sp>
      </p:grpSp>
      <p:grpSp>
        <p:nvGrpSpPr>
          <p:cNvPr name="Group 41" id="41"/>
          <p:cNvGrpSpPr/>
          <p:nvPr/>
        </p:nvGrpSpPr>
        <p:grpSpPr>
          <a:xfrm rot="0">
            <a:off x="6946106" y="5165824"/>
            <a:ext cx="1308646" cy="453629"/>
            <a:chOff x="0" y="0"/>
            <a:chExt cx="1744862" cy="604838"/>
          </a:xfrm>
        </p:grpSpPr>
        <p:sp>
          <p:nvSpPr>
            <p:cNvPr name="Freeform 42" id="42"/>
            <p:cNvSpPr/>
            <p:nvPr/>
          </p:nvSpPr>
          <p:spPr>
            <a:xfrm flipH="false" flipV="false" rot="0">
              <a:off x="0" y="0"/>
              <a:ext cx="1744862" cy="604838"/>
            </a:xfrm>
            <a:custGeom>
              <a:avLst/>
              <a:gdLst/>
              <a:ahLst/>
              <a:cxnLst/>
              <a:rect r="r" b="b" t="t" l="l"/>
              <a:pathLst>
                <a:path h="604838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3" id="43"/>
            <p:cNvSpPr txBox="true"/>
            <p:nvPr/>
          </p:nvSpPr>
          <p:spPr>
            <a:xfrm>
              <a:off x="0" y="-95250"/>
              <a:ext cx="174486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538</a:t>
              </a:r>
            </a:p>
          </p:txBody>
        </p:sp>
      </p:grpSp>
      <p:grpSp>
        <p:nvGrpSpPr>
          <p:cNvPr name="Group 44" id="44"/>
          <p:cNvGrpSpPr/>
          <p:nvPr/>
        </p:nvGrpSpPr>
        <p:grpSpPr>
          <a:xfrm rot="0">
            <a:off x="8831312" y="5165824"/>
            <a:ext cx="1313409" cy="453629"/>
            <a:chOff x="0" y="0"/>
            <a:chExt cx="1751212" cy="604838"/>
          </a:xfrm>
        </p:grpSpPr>
        <p:sp>
          <p:nvSpPr>
            <p:cNvPr name="Freeform 45" id="45"/>
            <p:cNvSpPr/>
            <p:nvPr/>
          </p:nvSpPr>
          <p:spPr>
            <a:xfrm flipH="false" flipV="false" rot="0">
              <a:off x="0" y="0"/>
              <a:ext cx="1751212" cy="604838"/>
            </a:xfrm>
            <a:custGeom>
              <a:avLst/>
              <a:gdLst/>
              <a:ahLst/>
              <a:cxnLst/>
              <a:rect r="r" b="b" t="t" l="l"/>
              <a:pathLst>
                <a:path h="604838" w="1751212">
                  <a:moveTo>
                    <a:pt x="0" y="0"/>
                  </a:moveTo>
                  <a:lnTo>
                    <a:pt x="1751212" y="0"/>
                  </a:lnTo>
                  <a:lnTo>
                    <a:pt x="175121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6" id="46"/>
            <p:cNvSpPr txBox="true"/>
            <p:nvPr/>
          </p:nvSpPr>
          <p:spPr>
            <a:xfrm>
              <a:off x="0" y="-95250"/>
              <a:ext cx="175121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5,43</a:t>
              </a:r>
            </a:p>
          </p:txBody>
        </p:sp>
      </p:grpSp>
      <p:grpSp>
        <p:nvGrpSpPr>
          <p:cNvPr name="Group 47" id="47"/>
          <p:cNvGrpSpPr/>
          <p:nvPr/>
        </p:nvGrpSpPr>
        <p:grpSpPr>
          <a:xfrm rot="0">
            <a:off x="1001762" y="5799087"/>
            <a:ext cx="9426476" cy="1266527"/>
            <a:chOff x="0" y="0"/>
            <a:chExt cx="12568635" cy="1688703"/>
          </a:xfrm>
        </p:grpSpPr>
        <p:sp>
          <p:nvSpPr>
            <p:cNvPr name="Freeform 48" id="48"/>
            <p:cNvSpPr/>
            <p:nvPr/>
          </p:nvSpPr>
          <p:spPr>
            <a:xfrm flipH="false" flipV="false" rot="0">
              <a:off x="0" y="0"/>
              <a:ext cx="12568682" cy="1688719"/>
            </a:xfrm>
            <a:custGeom>
              <a:avLst/>
              <a:gdLst/>
              <a:ahLst/>
              <a:cxnLst/>
              <a:rect r="r" b="b" t="t" l="l"/>
              <a:pathLst>
                <a:path h="1688719" w="12568682">
                  <a:moveTo>
                    <a:pt x="0" y="0"/>
                  </a:moveTo>
                  <a:lnTo>
                    <a:pt x="12568682" y="0"/>
                  </a:lnTo>
                  <a:lnTo>
                    <a:pt x="12568682" y="1688719"/>
                  </a:lnTo>
                  <a:lnTo>
                    <a:pt x="0" y="1688719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grpSp>
        <p:nvGrpSpPr>
          <p:cNvPr name="Group 49" id="49"/>
          <p:cNvGrpSpPr/>
          <p:nvPr/>
        </p:nvGrpSpPr>
        <p:grpSpPr>
          <a:xfrm rot="0">
            <a:off x="1285726" y="5978724"/>
            <a:ext cx="1313409" cy="907256"/>
            <a:chOff x="0" y="0"/>
            <a:chExt cx="1751212" cy="1209675"/>
          </a:xfrm>
        </p:grpSpPr>
        <p:sp>
          <p:nvSpPr>
            <p:cNvPr name="Freeform 50" id="50"/>
            <p:cNvSpPr/>
            <p:nvPr/>
          </p:nvSpPr>
          <p:spPr>
            <a:xfrm flipH="false" flipV="false" rot="0">
              <a:off x="0" y="0"/>
              <a:ext cx="1751212" cy="1209675"/>
            </a:xfrm>
            <a:custGeom>
              <a:avLst/>
              <a:gdLst/>
              <a:ahLst/>
              <a:cxnLst/>
              <a:rect r="r" b="b" t="t" l="l"/>
              <a:pathLst>
                <a:path h="1209675" w="1751212">
                  <a:moveTo>
                    <a:pt x="0" y="0"/>
                  </a:moveTo>
                  <a:lnTo>
                    <a:pt x="1751212" y="0"/>
                  </a:lnTo>
                  <a:lnTo>
                    <a:pt x="175121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1" id="51"/>
            <p:cNvSpPr txBox="true"/>
            <p:nvPr/>
          </p:nvSpPr>
          <p:spPr>
            <a:xfrm>
              <a:off x="0" y="-95250"/>
              <a:ext cx="1751212" cy="13049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Tempo de Espera</a:t>
              </a:r>
            </a:p>
          </p:txBody>
        </p:sp>
      </p:grpSp>
      <p:grpSp>
        <p:nvGrpSpPr>
          <p:cNvPr name="Group 52" id="52"/>
          <p:cNvGrpSpPr/>
          <p:nvPr/>
        </p:nvGrpSpPr>
        <p:grpSpPr>
          <a:xfrm rot="0">
            <a:off x="3175695" y="5978724"/>
            <a:ext cx="1308646" cy="453629"/>
            <a:chOff x="0" y="0"/>
            <a:chExt cx="1744862" cy="604838"/>
          </a:xfrm>
        </p:grpSpPr>
        <p:sp>
          <p:nvSpPr>
            <p:cNvPr name="Freeform 53" id="53"/>
            <p:cNvSpPr/>
            <p:nvPr/>
          </p:nvSpPr>
          <p:spPr>
            <a:xfrm flipH="false" flipV="false" rot="0">
              <a:off x="0" y="0"/>
              <a:ext cx="1744862" cy="604838"/>
            </a:xfrm>
            <a:custGeom>
              <a:avLst/>
              <a:gdLst/>
              <a:ahLst/>
              <a:cxnLst/>
              <a:rect r="r" b="b" t="t" l="l"/>
              <a:pathLst>
                <a:path h="604838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4" id="54"/>
            <p:cNvSpPr txBox="true"/>
            <p:nvPr/>
          </p:nvSpPr>
          <p:spPr>
            <a:xfrm>
              <a:off x="0" y="-95250"/>
              <a:ext cx="174486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57,9</a:t>
              </a: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5060900" y="5978724"/>
            <a:ext cx="1308646" cy="453629"/>
            <a:chOff x="0" y="0"/>
            <a:chExt cx="1744862" cy="604838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1744862" cy="604838"/>
            </a:xfrm>
            <a:custGeom>
              <a:avLst/>
              <a:gdLst/>
              <a:ahLst/>
              <a:cxnLst/>
              <a:rect r="r" b="b" t="t" l="l"/>
              <a:pathLst>
                <a:path h="604838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0" y="-95250"/>
              <a:ext cx="174486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7,5</a:t>
              </a:r>
            </a:p>
          </p:txBody>
        </p:sp>
      </p:grpSp>
      <p:grpSp>
        <p:nvGrpSpPr>
          <p:cNvPr name="Group 58" id="58"/>
          <p:cNvGrpSpPr/>
          <p:nvPr/>
        </p:nvGrpSpPr>
        <p:grpSpPr>
          <a:xfrm rot="0">
            <a:off x="6946106" y="5978724"/>
            <a:ext cx="1308646" cy="453629"/>
            <a:chOff x="0" y="0"/>
            <a:chExt cx="1744862" cy="604838"/>
          </a:xfrm>
        </p:grpSpPr>
        <p:sp>
          <p:nvSpPr>
            <p:cNvPr name="Freeform 59" id="59"/>
            <p:cNvSpPr/>
            <p:nvPr/>
          </p:nvSpPr>
          <p:spPr>
            <a:xfrm flipH="false" flipV="false" rot="0">
              <a:off x="0" y="0"/>
              <a:ext cx="1744862" cy="604838"/>
            </a:xfrm>
            <a:custGeom>
              <a:avLst/>
              <a:gdLst/>
              <a:ahLst/>
              <a:cxnLst/>
              <a:rect r="r" b="b" t="t" l="l"/>
              <a:pathLst>
                <a:path h="604838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0" id="60"/>
            <p:cNvSpPr txBox="true"/>
            <p:nvPr/>
          </p:nvSpPr>
          <p:spPr>
            <a:xfrm>
              <a:off x="0" y="-95250"/>
              <a:ext cx="174486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439</a:t>
              </a:r>
            </a:p>
          </p:txBody>
        </p:sp>
      </p:grpSp>
      <p:grpSp>
        <p:nvGrpSpPr>
          <p:cNvPr name="Group 61" id="61"/>
          <p:cNvGrpSpPr/>
          <p:nvPr/>
        </p:nvGrpSpPr>
        <p:grpSpPr>
          <a:xfrm rot="0">
            <a:off x="8831312" y="5978724"/>
            <a:ext cx="1313409" cy="453629"/>
            <a:chOff x="0" y="0"/>
            <a:chExt cx="1751212" cy="604838"/>
          </a:xfrm>
        </p:grpSpPr>
        <p:sp>
          <p:nvSpPr>
            <p:cNvPr name="Freeform 62" id="62"/>
            <p:cNvSpPr/>
            <p:nvPr/>
          </p:nvSpPr>
          <p:spPr>
            <a:xfrm flipH="false" flipV="false" rot="0">
              <a:off x="0" y="0"/>
              <a:ext cx="1751212" cy="604838"/>
            </a:xfrm>
            <a:custGeom>
              <a:avLst/>
              <a:gdLst/>
              <a:ahLst/>
              <a:cxnLst/>
              <a:rect r="r" b="b" t="t" l="l"/>
              <a:pathLst>
                <a:path h="604838" w="1751212">
                  <a:moveTo>
                    <a:pt x="0" y="0"/>
                  </a:moveTo>
                  <a:lnTo>
                    <a:pt x="1751212" y="0"/>
                  </a:lnTo>
                  <a:lnTo>
                    <a:pt x="175121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3" id="63"/>
            <p:cNvSpPr txBox="true"/>
            <p:nvPr/>
          </p:nvSpPr>
          <p:spPr>
            <a:xfrm>
              <a:off x="0" y="-95250"/>
              <a:ext cx="175121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4,43</a:t>
              </a:r>
            </a:p>
          </p:txBody>
        </p:sp>
      </p:grpSp>
      <p:grpSp>
        <p:nvGrpSpPr>
          <p:cNvPr name="Group 64" id="64"/>
          <p:cNvGrpSpPr/>
          <p:nvPr/>
        </p:nvGrpSpPr>
        <p:grpSpPr>
          <a:xfrm rot="0">
            <a:off x="1001762" y="7065615"/>
            <a:ext cx="9426476" cy="1720155"/>
            <a:chOff x="0" y="0"/>
            <a:chExt cx="12568635" cy="2293540"/>
          </a:xfrm>
        </p:grpSpPr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12568682" cy="2293493"/>
            </a:xfrm>
            <a:custGeom>
              <a:avLst/>
              <a:gdLst/>
              <a:ahLst/>
              <a:cxnLst/>
              <a:rect r="r" b="b" t="t" l="l"/>
              <a:pathLst>
                <a:path h="2293493" w="12568682">
                  <a:moveTo>
                    <a:pt x="0" y="0"/>
                  </a:moveTo>
                  <a:lnTo>
                    <a:pt x="12568682" y="0"/>
                  </a:lnTo>
                  <a:lnTo>
                    <a:pt x="12568682" y="2293493"/>
                  </a:lnTo>
                  <a:lnTo>
                    <a:pt x="0" y="22934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name="Group 66" id="66"/>
          <p:cNvGrpSpPr/>
          <p:nvPr/>
        </p:nvGrpSpPr>
        <p:grpSpPr>
          <a:xfrm rot="0">
            <a:off x="1285726" y="7245251"/>
            <a:ext cx="1313409" cy="1360885"/>
            <a:chOff x="0" y="0"/>
            <a:chExt cx="1751212" cy="1814513"/>
          </a:xfrm>
        </p:grpSpPr>
        <p:sp>
          <p:nvSpPr>
            <p:cNvPr name="Freeform 67" id="67"/>
            <p:cNvSpPr/>
            <p:nvPr/>
          </p:nvSpPr>
          <p:spPr>
            <a:xfrm flipH="false" flipV="false" rot="0">
              <a:off x="0" y="0"/>
              <a:ext cx="1751212" cy="1814513"/>
            </a:xfrm>
            <a:custGeom>
              <a:avLst/>
              <a:gdLst/>
              <a:ahLst/>
              <a:cxnLst/>
              <a:rect r="r" b="b" t="t" l="l"/>
              <a:pathLst>
                <a:path h="1814513" w="1751212">
                  <a:moveTo>
                    <a:pt x="0" y="0"/>
                  </a:moveTo>
                  <a:lnTo>
                    <a:pt x="1751212" y="0"/>
                  </a:lnTo>
                  <a:lnTo>
                    <a:pt x="1751212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68" id="68"/>
            <p:cNvSpPr txBox="true"/>
            <p:nvPr/>
          </p:nvSpPr>
          <p:spPr>
            <a:xfrm>
              <a:off x="0" y="-95250"/>
              <a:ext cx="1751212" cy="190976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Consumo Energético</a:t>
              </a:r>
            </a:p>
          </p:txBody>
        </p:sp>
      </p:grpSp>
      <p:grpSp>
        <p:nvGrpSpPr>
          <p:cNvPr name="Group 69" id="69"/>
          <p:cNvGrpSpPr/>
          <p:nvPr/>
        </p:nvGrpSpPr>
        <p:grpSpPr>
          <a:xfrm rot="0">
            <a:off x="3175695" y="7245251"/>
            <a:ext cx="1308646" cy="453629"/>
            <a:chOff x="0" y="0"/>
            <a:chExt cx="1744862" cy="604838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0" y="0"/>
              <a:ext cx="1744862" cy="604838"/>
            </a:xfrm>
            <a:custGeom>
              <a:avLst/>
              <a:gdLst/>
              <a:ahLst/>
              <a:cxnLst/>
              <a:rect r="r" b="b" t="t" l="l"/>
              <a:pathLst>
                <a:path h="604838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1" id="71"/>
            <p:cNvSpPr txBox="true"/>
            <p:nvPr/>
          </p:nvSpPr>
          <p:spPr>
            <a:xfrm>
              <a:off x="0" y="-95250"/>
              <a:ext cx="174486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57,7</a:t>
              </a:r>
            </a:p>
          </p:txBody>
        </p:sp>
      </p:grpSp>
      <p:grpSp>
        <p:nvGrpSpPr>
          <p:cNvPr name="Group 72" id="72"/>
          <p:cNvGrpSpPr/>
          <p:nvPr/>
        </p:nvGrpSpPr>
        <p:grpSpPr>
          <a:xfrm rot="0">
            <a:off x="5060900" y="7245251"/>
            <a:ext cx="1308646" cy="453629"/>
            <a:chOff x="0" y="0"/>
            <a:chExt cx="1744862" cy="604838"/>
          </a:xfrm>
        </p:grpSpPr>
        <p:sp>
          <p:nvSpPr>
            <p:cNvPr name="Freeform 73" id="73"/>
            <p:cNvSpPr/>
            <p:nvPr/>
          </p:nvSpPr>
          <p:spPr>
            <a:xfrm flipH="false" flipV="false" rot="0">
              <a:off x="0" y="0"/>
              <a:ext cx="1744862" cy="604838"/>
            </a:xfrm>
            <a:custGeom>
              <a:avLst/>
              <a:gdLst/>
              <a:ahLst/>
              <a:cxnLst/>
              <a:rect r="r" b="b" t="t" l="l"/>
              <a:pathLst>
                <a:path h="604838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4" id="74"/>
            <p:cNvSpPr txBox="true"/>
            <p:nvPr/>
          </p:nvSpPr>
          <p:spPr>
            <a:xfrm>
              <a:off x="0" y="-95250"/>
              <a:ext cx="174486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8,2</a:t>
              </a:r>
            </a:p>
          </p:txBody>
        </p:sp>
      </p:grpSp>
      <p:grpSp>
        <p:nvGrpSpPr>
          <p:cNvPr name="Group 75" id="75"/>
          <p:cNvGrpSpPr/>
          <p:nvPr/>
        </p:nvGrpSpPr>
        <p:grpSpPr>
          <a:xfrm rot="0">
            <a:off x="6946106" y="7245251"/>
            <a:ext cx="1308646" cy="453629"/>
            <a:chOff x="0" y="0"/>
            <a:chExt cx="1744862" cy="604838"/>
          </a:xfrm>
        </p:grpSpPr>
        <p:sp>
          <p:nvSpPr>
            <p:cNvPr name="Freeform 76" id="76"/>
            <p:cNvSpPr/>
            <p:nvPr/>
          </p:nvSpPr>
          <p:spPr>
            <a:xfrm flipH="false" flipV="false" rot="0">
              <a:off x="0" y="0"/>
              <a:ext cx="1744862" cy="604838"/>
            </a:xfrm>
            <a:custGeom>
              <a:avLst/>
              <a:gdLst/>
              <a:ahLst/>
              <a:cxnLst/>
              <a:rect r="r" b="b" t="t" l="l"/>
              <a:pathLst>
                <a:path h="604838" w="1744862">
                  <a:moveTo>
                    <a:pt x="0" y="0"/>
                  </a:moveTo>
                  <a:lnTo>
                    <a:pt x="1744862" y="0"/>
                  </a:lnTo>
                  <a:lnTo>
                    <a:pt x="174486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77" id="77"/>
            <p:cNvSpPr txBox="true"/>
            <p:nvPr/>
          </p:nvSpPr>
          <p:spPr>
            <a:xfrm>
              <a:off x="0" y="-95250"/>
              <a:ext cx="174486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400</a:t>
              </a:r>
            </a:p>
          </p:txBody>
        </p:sp>
      </p:grpSp>
      <p:grpSp>
        <p:nvGrpSpPr>
          <p:cNvPr name="Group 78" id="78"/>
          <p:cNvGrpSpPr/>
          <p:nvPr/>
        </p:nvGrpSpPr>
        <p:grpSpPr>
          <a:xfrm rot="0">
            <a:off x="8831312" y="7245251"/>
            <a:ext cx="1313409" cy="453629"/>
            <a:chOff x="0" y="0"/>
            <a:chExt cx="1751212" cy="604838"/>
          </a:xfrm>
        </p:grpSpPr>
        <p:sp>
          <p:nvSpPr>
            <p:cNvPr name="Freeform 79" id="79"/>
            <p:cNvSpPr/>
            <p:nvPr/>
          </p:nvSpPr>
          <p:spPr>
            <a:xfrm flipH="false" flipV="false" rot="0">
              <a:off x="0" y="0"/>
              <a:ext cx="1751212" cy="604838"/>
            </a:xfrm>
            <a:custGeom>
              <a:avLst/>
              <a:gdLst/>
              <a:ahLst/>
              <a:cxnLst/>
              <a:rect r="r" b="b" t="t" l="l"/>
              <a:pathLst>
                <a:path h="604838" w="1751212">
                  <a:moveTo>
                    <a:pt x="0" y="0"/>
                  </a:moveTo>
                  <a:lnTo>
                    <a:pt x="1751212" y="0"/>
                  </a:lnTo>
                  <a:lnTo>
                    <a:pt x="1751212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0" id="80"/>
            <p:cNvSpPr txBox="true"/>
            <p:nvPr/>
          </p:nvSpPr>
          <p:spPr>
            <a:xfrm>
              <a:off x="0" y="-95250"/>
              <a:ext cx="1751212" cy="7000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E5E0DF"/>
                  </a:solidFill>
                  <a:latin typeface="Roboto"/>
                  <a:ea typeface="Roboto"/>
                  <a:cs typeface="Roboto"/>
                  <a:sym typeface="Roboto"/>
                </a:rPr>
                <a:t>4,04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DAGoNXEVIsA</dc:identifier>
  <dcterms:modified xsi:type="dcterms:W3CDTF">2011-08-01T06:04:30Z</dcterms:modified>
  <cp:revision>1</cp:revision>
  <dc:title>Controle-de-Semaforos-no-Simulador-de-Mobilidade-Urbana.pptx</dc:title>
</cp:coreProperties>
</file>

<file path=docProps/thumbnail.jpeg>
</file>